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9" r:id="rId5"/>
    <p:sldId id="280" r:id="rId6"/>
    <p:sldId id="281" r:id="rId7"/>
    <p:sldId id="257" r:id="rId8"/>
    <p:sldId id="282" r:id="rId9"/>
    <p:sldId id="283" r:id="rId10"/>
    <p:sldId id="259" r:id="rId11"/>
    <p:sldId id="260" r:id="rId12"/>
    <p:sldId id="278" r:id="rId13"/>
    <p:sldId id="284" r:id="rId14"/>
    <p:sldId id="285" r:id="rId15"/>
    <p:sldId id="263" r:id="rId16"/>
    <p:sldId id="287" r:id="rId17"/>
    <p:sldId id="288" r:id="rId18"/>
    <p:sldId id="289" r:id="rId19"/>
    <p:sldId id="290" r:id="rId20"/>
    <p:sldId id="291" r:id="rId21"/>
    <p:sldId id="293" r:id="rId22"/>
    <p:sldId id="292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66" r:id="rId36"/>
    <p:sldId id="306" r:id="rId37"/>
    <p:sldId id="308" r:id="rId38"/>
    <p:sldId id="309" r:id="rId39"/>
    <p:sldId id="310" r:id="rId4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1F7"/>
    <a:srgbClr val="7211F5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36D09-428B-4197-A4B9-3DBCB852A86D}" v="577" dt="2022-05-07T18:43:08.487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1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540" y="8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17A7BE-5647-485A-862C-831F7990A914}" type="datetime1">
              <a:rPr lang="pt-BR" smtClean="0"/>
              <a:t>09/05/2022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CC41-1987-445D-8A5E-4E9AC555986E}" type="datetime1">
              <a:rPr lang="pt-BR" smtClean="0"/>
              <a:pPr/>
              <a:t>09/05/2022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211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507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5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877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62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4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30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987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064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626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16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94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056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308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73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71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17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273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552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571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9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8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197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32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5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6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3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33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R$ 2 Bi.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R$ 1 Bi.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R$ 3 Bi.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subtítulo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 dirty="0"/>
              <a:t>Adicionar legenda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Equipe 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2" name="Espaço Reservado para Imagem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68" name="Espaço Reservado para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9" name="Espaço Reservado para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3" name="Espaço Reservado para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8" name="Espaço Reservado para Imagem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0" name="Espaço Reservado para Imagem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2" name="Espaço Reservado para Imagem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Espaço Reservado para Imagem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Espaço Reservado para Imagem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Espaço Reservado para Imagem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Espaço Reservado para Imagem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pt-BR" noProof="0" dirty="0"/>
              <a:t>Clique para adicionar um título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texto aqui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Adicione um texto aqui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stract Motherboard - Stock Motion Graphics | Motion Array">
            <a:extLst>
              <a:ext uri="{FF2B5EF4-FFF2-40B4-BE49-F238E27FC236}">
                <a16:creationId xmlns:a16="http://schemas.microsoft.com/office/drawing/2014/main" id="{47ED85FE-F804-E15D-5A17-36AC0C83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0"/>
            <a:ext cx="12192000" cy="68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177DE5C-7FB6-B9CD-7F1A-691DC456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489" y="2114500"/>
            <a:ext cx="5869021" cy="2274620"/>
          </a:xfrm>
        </p:spPr>
        <p:txBody>
          <a:bodyPr/>
          <a:lstStyle/>
          <a:p>
            <a:r>
              <a:rPr lang="pt-BR" dirty="0" err="1"/>
              <a:t>Mini-curso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EA5C73-9252-5F17-B4FC-3E1EB8841D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6726" y="3429000"/>
            <a:ext cx="4925188" cy="537210"/>
          </a:xfrm>
        </p:spPr>
        <p:txBody>
          <a:bodyPr/>
          <a:lstStyle/>
          <a:p>
            <a:pPr algn="ctr"/>
            <a:r>
              <a:rPr lang="pt-BR" sz="2800">
                <a:latin typeface="Haettenschweiler" panose="020B0706040902060204" pitchFamily="34" charset="0"/>
                <a:ea typeface=" Beyond Sky" panose="02000400000000000000" pitchFamily="2" charset="0"/>
              </a:rPr>
              <a:t>Apresentação ao </a:t>
            </a:r>
            <a:r>
              <a:rPr lang="pt-BR" sz="2800" dirty="0" err="1">
                <a:latin typeface="Haettenschweiler" panose="020B0706040902060204" pitchFamily="34" charset="0"/>
                <a:ea typeface=" Beyond Sky" panose="02000400000000000000" pitchFamily="2" charset="0"/>
              </a:rPr>
              <a:t>Bootstrap</a:t>
            </a:r>
            <a:r>
              <a:rPr lang="pt-BR" sz="2800" dirty="0">
                <a:latin typeface="Haettenschweiler" panose="020B0706040902060204" pitchFamily="34" charset="0"/>
                <a:ea typeface=" Beyond Sky" panose="02000400000000000000" pitchFamily="2" charset="0"/>
              </a:rPr>
              <a:t> e PHP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CEA3237-EF6B-CED1-7D07-9F7980C679CD}"/>
              </a:ext>
            </a:extLst>
          </p:cNvPr>
          <p:cNvSpPr txBox="1">
            <a:spLocks/>
          </p:cNvSpPr>
          <p:nvPr/>
        </p:nvSpPr>
        <p:spPr>
          <a:xfrm>
            <a:off x="4549966" y="3941233"/>
            <a:ext cx="4925188" cy="975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Orientador: Erik Rossi da Silva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40DE5BF-1BD4-0951-12BC-9406DEAB33BF}"/>
              </a:ext>
            </a:extLst>
          </p:cNvPr>
          <p:cNvCxnSpPr/>
          <p:nvPr/>
        </p:nvCxnSpPr>
        <p:spPr>
          <a:xfrm>
            <a:off x="3909060" y="3348990"/>
            <a:ext cx="416052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6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-396609"/>
            <a:ext cx="5749200" cy="3218887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pt-BR" sz="3200" spc="300" dirty="0">
                <a:ln w="19050">
                  <a:solidFill>
                    <a:srgbClr val="7711F7"/>
                  </a:solidFill>
                </a:ln>
                <a:solidFill>
                  <a:schemeClr val="bg1"/>
                </a:solidFill>
              </a:rPr>
              <a:t>Resultado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Exercício </a:t>
            </a:r>
            <a:r>
              <a:rPr lang="pt-BR" dirty="0" err="1"/>
              <a:t>pROPOSTO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1EEE35-268D-F4CC-29F6-17B8C8CD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69" y="937580"/>
            <a:ext cx="5562600" cy="53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7" y="136525"/>
            <a:ext cx="7286605" cy="634323"/>
          </a:xfrm>
        </p:spPr>
        <p:txBody>
          <a:bodyPr rtlCol="0"/>
          <a:lstStyle/>
          <a:p>
            <a:pPr rtl="0"/>
            <a:r>
              <a:rPr lang="pt-BR" dirty="0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Editando o </a:t>
            </a:r>
            <a:r>
              <a:rPr lang="pt-BR" dirty="0" err="1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dirty="0">
              <a:ln w="19050">
                <a:solidFill>
                  <a:srgbClr val="7211F5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Editando o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5894D5-067C-A7EB-0073-C717B89D1FC5}"/>
              </a:ext>
            </a:extLst>
          </p:cNvPr>
          <p:cNvSpPr txBox="1"/>
          <p:nvPr/>
        </p:nvSpPr>
        <p:spPr>
          <a:xfrm>
            <a:off x="838200" y="1012954"/>
            <a:ext cx="888969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“Por detrás dos códigos predefinidos que inserimos na estrutura HTML, tem um imenso arquivo de folhas de estilo (.CSS) e um Script (.JS) em funcionamento, garantindo que toda a estilização será carregada”.</a:t>
            </a:r>
          </a:p>
          <a:p>
            <a:r>
              <a:rPr lang="pt-BR" sz="2200" b="1" dirty="0">
                <a:solidFill>
                  <a:schemeClr val="bg1"/>
                </a:solidFill>
              </a:rPr>
              <a:t>Contudo, é possível efetuar alterações nessa estilização, ou melhor, nesse arquivo (.CSS).</a:t>
            </a:r>
          </a:p>
          <a:p>
            <a:endParaRPr lang="pt-BR" sz="2200" b="1" dirty="0">
              <a:solidFill>
                <a:schemeClr val="bg1"/>
              </a:solidFill>
            </a:endParaRPr>
          </a:p>
          <a:p>
            <a:r>
              <a:rPr lang="pt-BR" sz="2200" b="1" dirty="0">
                <a:solidFill>
                  <a:schemeClr val="bg1"/>
                </a:solidFill>
              </a:rPr>
              <a:t>Vale mencionar que também é possível alterar o Script (.JS), </a:t>
            </a:r>
            <a:r>
              <a:rPr lang="pt-BR" sz="2200" b="1" u="sng" dirty="0">
                <a:solidFill>
                  <a:schemeClr val="bg1"/>
                </a:solidFill>
              </a:rPr>
              <a:t>mas esse conteúdo não será abordado aqui.</a:t>
            </a:r>
          </a:p>
          <a:p>
            <a:endParaRPr lang="pt-BR" sz="2200" b="1" dirty="0">
              <a:solidFill>
                <a:schemeClr val="bg1"/>
              </a:solidFill>
            </a:endParaRPr>
          </a:p>
          <a:p>
            <a:r>
              <a:rPr lang="pt-BR" sz="2200" b="1" dirty="0">
                <a:solidFill>
                  <a:schemeClr val="bg1"/>
                </a:solidFill>
              </a:rPr>
              <a:t>Basta apenas, inserir uma </a:t>
            </a:r>
            <a:r>
              <a:rPr lang="pt-BR" sz="2200" b="1" dirty="0" err="1">
                <a:solidFill>
                  <a:schemeClr val="bg1"/>
                </a:solidFill>
              </a:rPr>
              <a:t>tag</a:t>
            </a:r>
            <a:r>
              <a:rPr lang="pt-BR" sz="2200" b="1" dirty="0">
                <a:solidFill>
                  <a:schemeClr val="bg1"/>
                </a:solidFill>
              </a:rPr>
              <a:t> &lt;</a:t>
            </a:r>
            <a:r>
              <a:rPr lang="pt-BR" sz="2200" b="1" dirty="0" err="1">
                <a:solidFill>
                  <a:schemeClr val="bg1"/>
                </a:solidFill>
              </a:rPr>
              <a:t>style</a:t>
            </a:r>
            <a:r>
              <a:rPr lang="pt-BR" sz="2200" b="1" dirty="0">
                <a:solidFill>
                  <a:schemeClr val="bg1"/>
                </a:solidFill>
              </a:rPr>
              <a:t>&gt; dentro do &lt;</a:t>
            </a:r>
            <a:r>
              <a:rPr lang="pt-BR" sz="2200" b="1" dirty="0" err="1">
                <a:solidFill>
                  <a:schemeClr val="bg1"/>
                </a:solidFill>
              </a:rPr>
              <a:t>head</a:t>
            </a:r>
            <a:r>
              <a:rPr lang="pt-BR" sz="2200" b="1" dirty="0">
                <a:solidFill>
                  <a:schemeClr val="bg1"/>
                </a:solidFill>
              </a:rPr>
              <a:t>&gt; e efetuar as alterações conforme o necessário com os códigos de CSS.</a:t>
            </a:r>
          </a:p>
          <a:p>
            <a:r>
              <a:rPr lang="pt-BR" sz="2200" b="1" dirty="0">
                <a:solidFill>
                  <a:schemeClr val="bg1"/>
                </a:solidFill>
              </a:rPr>
              <a:t>Também pode ser feito externamente, com um arquivo .CSS separado, usando a </a:t>
            </a:r>
            <a:r>
              <a:rPr lang="pt-BR" sz="2200" b="1" dirty="0" err="1">
                <a:solidFill>
                  <a:schemeClr val="bg1"/>
                </a:solidFill>
              </a:rPr>
              <a:t>tag</a:t>
            </a:r>
            <a:r>
              <a:rPr lang="pt-BR" sz="2200" b="1" dirty="0">
                <a:solidFill>
                  <a:schemeClr val="bg1"/>
                </a:solidFill>
              </a:rPr>
              <a:t>  &lt;link </a:t>
            </a:r>
            <a:r>
              <a:rPr lang="pt-BR" sz="2200" b="1" dirty="0" err="1">
                <a:solidFill>
                  <a:schemeClr val="bg1"/>
                </a:solidFill>
              </a:rPr>
              <a:t>href</a:t>
            </a:r>
            <a:r>
              <a:rPr lang="pt-BR" sz="2200" b="1" dirty="0">
                <a:solidFill>
                  <a:schemeClr val="bg1"/>
                </a:solidFill>
              </a:rPr>
              <a:t>=“ “&gt;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12ECD2-7388-3E8A-D2BF-C1C34A812FBE}"/>
              </a:ext>
            </a:extLst>
          </p:cNvPr>
          <p:cNvCxnSpPr>
            <a:cxnSpLocks/>
          </p:cNvCxnSpPr>
          <p:nvPr/>
        </p:nvCxnSpPr>
        <p:spPr>
          <a:xfrm>
            <a:off x="958467" y="3216925"/>
            <a:ext cx="456098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29DD87C1-EFC4-CFBE-1E2C-B9FBF825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26" y="3806328"/>
            <a:ext cx="2569508" cy="20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174"/>
            <a:ext cx="6007099" cy="4784742"/>
          </a:xfrm>
        </p:spPr>
        <p:txBody>
          <a:bodyPr rtlCol="0">
            <a:normAutofit/>
          </a:bodyPr>
          <a:lstStyle/>
          <a:p>
            <a:pPr rtl="0"/>
            <a:r>
              <a:rPr lang="pt-BR" sz="3200" spc="250" dirty="0">
                <a:solidFill>
                  <a:schemeClr val="bg1"/>
                </a:solidFill>
              </a:rPr>
              <a:t>A Linguagem PHP</a:t>
            </a:r>
            <a:r>
              <a:rPr lang="pt-BR" sz="3200" spc="250" dirty="0"/>
              <a:t/>
            </a:r>
            <a:br>
              <a:rPr lang="pt-BR" sz="3200" spc="250" dirty="0"/>
            </a:br>
            <a:endParaRPr lang="pt-BR" sz="3200" spc="250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062810"/>
          </a:xfrm>
        </p:spPr>
        <p:txBody>
          <a:bodyPr rtlCol="0">
            <a:normAutofit/>
          </a:bodyPr>
          <a:lstStyle/>
          <a:p>
            <a:pPr marL="285750" indent="-285750" rtl="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Introdução e características</a:t>
            </a:r>
          </a:p>
          <a:p>
            <a:pPr marL="285750" indent="-285750" rtl="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rtl="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Utilização no </a:t>
            </a:r>
            <a:r>
              <a:rPr lang="pt-BR" sz="2000" dirty="0" err="1"/>
              <a:t>html</a:t>
            </a:r>
            <a:endParaRPr lang="pt-BR" sz="2000" dirty="0"/>
          </a:p>
          <a:p>
            <a:pPr marL="285750" indent="-285750" rtl="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Práticas</a:t>
            </a:r>
          </a:p>
          <a:p>
            <a:pPr marL="285750" indent="-285750" rtl="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Exercício final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PHP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12</a:t>
            </a:fld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1E16F7-2B3C-64D4-4C31-5B955FA10F90}"/>
              </a:ext>
            </a:extLst>
          </p:cNvPr>
          <p:cNvCxnSpPr>
            <a:cxnSpLocks/>
          </p:cNvCxnSpPr>
          <p:nvPr/>
        </p:nvCxnSpPr>
        <p:spPr>
          <a:xfrm>
            <a:off x="729016" y="1972688"/>
            <a:ext cx="3391292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6" y="488568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Introdução e características</a:t>
            </a:r>
            <a:b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 do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php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Introdução ao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9D069F-84A4-0F92-6ED1-DBF71F2E2E3A}"/>
              </a:ext>
            </a:extLst>
          </p:cNvPr>
          <p:cNvSpPr txBox="1"/>
          <p:nvPr/>
        </p:nvSpPr>
        <p:spPr>
          <a:xfrm>
            <a:off x="683963" y="1499063"/>
            <a:ext cx="11104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PHP, acrônimo recursivo para “PHP: Hypertext </a:t>
            </a:r>
            <a:r>
              <a:rPr lang="pt-BR" sz="2400" b="1" dirty="0" err="1">
                <a:solidFill>
                  <a:schemeClr val="bg1"/>
                </a:solidFill>
              </a:rPr>
              <a:t>PreProcessor</a:t>
            </a:r>
            <a:r>
              <a:rPr lang="pt-BR" sz="2400" b="1" dirty="0">
                <a:solidFill>
                  <a:schemeClr val="bg1"/>
                </a:solidFill>
              </a:rPr>
              <a:t>”.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Linguagem Open-</a:t>
            </a:r>
            <a:r>
              <a:rPr lang="pt-BR" sz="2400" b="1" dirty="0" err="1">
                <a:solidFill>
                  <a:schemeClr val="bg1"/>
                </a:solidFill>
              </a:rPr>
              <a:t>Source</a:t>
            </a:r>
            <a:r>
              <a:rPr lang="pt-BR" sz="2400" b="1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Embutida dentro do HTML;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Funciona ao lado de um servidor;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Essa linguagem é interpretada pelo módulo do PHP instalado no servidor;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Linguagem do tipo </a:t>
            </a:r>
            <a:r>
              <a:rPr lang="pt-BR" sz="2400" b="1" u="sng" dirty="0">
                <a:solidFill>
                  <a:schemeClr val="bg1"/>
                </a:solidFill>
              </a:rPr>
              <a:t>Back-</a:t>
            </a:r>
            <a:r>
              <a:rPr lang="pt-BR" sz="2400" b="1" u="sng" dirty="0" err="1">
                <a:solidFill>
                  <a:schemeClr val="bg1"/>
                </a:solidFill>
              </a:rPr>
              <a:t>End</a:t>
            </a:r>
            <a:r>
              <a:rPr lang="pt-BR" sz="2400" b="1" u="sng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Sintaxe similar à linguagem C/C++;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Velocidade e robustez;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Versão mais atual 8.1.5 (25 de novembro de 2021);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Criada em 1995 por </a:t>
            </a:r>
            <a:r>
              <a:rPr lang="pt-BR" sz="2400" b="1" dirty="0" err="1">
                <a:solidFill>
                  <a:schemeClr val="bg1"/>
                </a:solidFill>
              </a:rPr>
              <a:t>Rasmus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Lerdorf</a:t>
            </a:r>
            <a:r>
              <a:rPr lang="pt-BR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22A9FC-9688-746E-DEBF-E88A1D51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2226"/>
            <a:ext cx="2233914" cy="12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9F2D757-9FC8-20B2-598B-B3ABD529166A}"/>
              </a:ext>
            </a:extLst>
          </p:cNvPr>
          <p:cNvCxnSpPr/>
          <p:nvPr/>
        </p:nvCxnSpPr>
        <p:spPr>
          <a:xfrm>
            <a:off x="1614889" y="1366761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8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Utilização e integração do PHP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6" y="488568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Integrando com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html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F3EB4D-52E5-5DFF-37C2-6A4C56906D54}"/>
              </a:ext>
            </a:extLst>
          </p:cNvPr>
          <p:cNvSpPr txBox="1"/>
          <p:nvPr/>
        </p:nvSpPr>
        <p:spPr>
          <a:xfrm>
            <a:off x="683963" y="1499063"/>
            <a:ext cx="111040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O PHP funciona somente ao lado de um servidor, o que isso significa?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 - Que precisamos abrir um servidor na máquina, ou melhor dizendo: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    um servidor local.</a:t>
            </a:r>
          </a:p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Inicie um executando o </a:t>
            </a:r>
            <a:r>
              <a:rPr lang="pt-BR" sz="2400" b="1" u="sng" dirty="0" err="1">
                <a:solidFill>
                  <a:schemeClr val="bg1"/>
                </a:solidFill>
              </a:rPr>
              <a:t>WampServer</a:t>
            </a:r>
            <a:r>
              <a:rPr lang="pt-BR" sz="2400" b="1" dirty="0">
                <a:solidFill>
                  <a:schemeClr val="bg1"/>
                </a:solidFill>
              </a:rPr>
              <a:t> em seu computador.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9E5AEDA-53DC-D9C5-4337-E879F722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63514"/>
            <a:ext cx="1159530" cy="11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D6715C-7C0A-E557-187A-423779015DAA}"/>
              </a:ext>
            </a:extLst>
          </p:cNvPr>
          <p:cNvSpPr txBox="1"/>
          <p:nvPr/>
        </p:nvSpPr>
        <p:spPr>
          <a:xfrm>
            <a:off x="2209800" y="3527611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Depois de Executar, espere até que ele esteja em completa execução. Veja o seu status na barra de tarefas, no canto direito.</a:t>
            </a:r>
          </a:p>
          <a:p>
            <a:r>
              <a:rPr lang="pt-BR" b="1" dirty="0">
                <a:solidFill>
                  <a:schemeClr val="bg1"/>
                </a:solidFill>
              </a:rPr>
              <a:t>Se o ícone estiver da cor </a:t>
            </a:r>
            <a:r>
              <a:rPr lang="pt-BR" b="1" dirty="0">
                <a:solidFill>
                  <a:srgbClr val="00B050"/>
                </a:solidFill>
              </a:rPr>
              <a:t>verde</a:t>
            </a:r>
            <a:r>
              <a:rPr lang="pt-BR" b="1" dirty="0">
                <a:solidFill>
                  <a:schemeClr val="bg1"/>
                </a:solidFill>
              </a:rPr>
              <a:t>, então o </a:t>
            </a:r>
            <a:r>
              <a:rPr lang="pt-BR" b="1" dirty="0" err="1">
                <a:solidFill>
                  <a:schemeClr val="bg1"/>
                </a:solidFill>
              </a:rPr>
              <a:t>WampServer</a:t>
            </a:r>
            <a:r>
              <a:rPr lang="pt-BR" b="1" dirty="0">
                <a:solidFill>
                  <a:schemeClr val="bg1"/>
                </a:solidFill>
              </a:rPr>
              <a:t> foi inicializado completamente.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5EA032-2DDE-397A-619B-C7603825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75" y="3899884"/>
            <a:ext cx="3461725" cy="1437947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BC13CEB5-9B8F-2592-18AD-90E214C2C973}"/>
              </a:ext>
            </a:extLst>
          </p:cNvPr>
          <p:cNvSpPr/>
          <p:nvPr/>
        </p:nvSpPr>
        <p:spPr>
          <a:xfrm>
            <a:off x="9841078" y="4548591"/>
            <a:ext cx="322788" cy="274762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C59D912-90EA-C7C4-C2C1-6474157F28E9}"/>
              </a:ext>
            </a:extLst>
          </p:cNvPr>
          <p:cNvCxnSpPr/>
          <p:nvPr/>
        </p:nvCxnSpPr>
        <p:spPr>
          <a:xfrm>
            <a:off x="1774634" y="121252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22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Utilização e integração do PHP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791" y="567185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Integrando com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html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F3EB4D-52E5-5DFF-37C2-6A4C56906D54}"/>
              </a:ext>
            </a:extLst>
          </p:cNvPr>
          <p:cNvSpPr txBox="1"/>
          <p:nvPr/>
        </p:nvSpPr>
        <p:spPr>
          <a:xfrm>
            <a:off x="668356" y="1344827"/>
            <a:ext cx="111040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Depois de inicializar totalmente o </a:t>
            </a:r>
            <a:r>
              <a:rPr lang="pt-BR" sz="2400" b="1" dirty="0" err="1">
                <a:solidFill>
                  <a:schemeClr val="bg1"/>
                </a:solidFill>
              </a:rPr>
              <a:t>WampServer</a:t>
            </a:r>
            <a:r>
              <a:rPr lang="pt-BR" sz="2400" b="1" dirty="0">
                <a:solidFill>
                  <a:schemeClr val="bg1"/>
                </a:solidFill>
              </a:rPr>
              <a:t>, acesse o seu diretório: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C:\wamp64\www\</a:t>
            </a:r>
          </a:p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Aqui dentro, crie uma pasta com o nome “aula”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AA0493-64FF-6990-854F-735DA483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6" y="2914487"/>
            <a:ext cx="6457950" cy="24098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7373956" y="3297183"/>
            <a:ext cx="4398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1800" b="1" dirty="0">
                <a:solidFill>
                  <a:schemeClr val="bg1"/>
                </a:solidFill>
              </a:rPr>
              <a:t>Será dentro dessa pasta que deveremos Salvar os arquivos PHP.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79F2C4E-4588-4E89-9D51-2FB49CF4C2D6}"/>
              </a:ext>
            </a:extLst>
          </p:cNvPr>
          <p:cNvCxnSpPr/>
          <p:nvPr/>
        </p:nvCxnSpPr>
        <p:spPr>
          <a:xfrm>
            <a:off x="1090670" y="1201508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Utilização e integração do PHP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791" y="567185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Integrando com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html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Agora crie uma estrutura de HTML5 básica novamente e salve dentro da pasta aula que criamos anteriormente.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F11B21-E7F7-8B1E-9DFD-B1DA78D2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3" y="2412019"/>
            <a:ext cx="4710572" cy="269828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C79CA1-3ED1-7030-EE79-F301FAD29F71}"/>
              </a:ext>
            </a:extLst>
          </p:cNvPr>
          <p:cNvSpPr txBox="1"/>
          <p:nvPr/>
        </p:nvSpPr>
        <p:spPr>
          <a:xfrm>
            <a:off x="838200" y="5235902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IMPORTANTE</a:t>
            </a:r>
            <a:r>
              <a:rPr lang="pt-BR" sz="2400" b="1" dirty="0">
                <a:solidFill>
                  <a:schemeClr val="bg1"/>
                </a:solidFill>
              </a:rPr>
              <a:t>: Salve este arquivo como .PHP não .HTML!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CE3C347-81CE-42CC-BD2C-1F6E7B83B355}"/>
              </a:ext>
            </a:extLst>
          </p:cNvPr>
          <p:cNvCxnSpPr/>
          <p:nvPr/>
        </p:nvCxnSpPr>
        <p:spPr>
          <a:xfrm>
            <a:off x="1090670" y="1201508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7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Utilização e integração do PHP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791" y="567185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Integrando com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html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Dentro da estrutura HTML vamos integrar o PHP, Basta apenas inserir a sintaxe para abrir:</a:t>
            </a:r>
          </a:p>
          <a:p>
            <a:pPr>
              <a:buClr>
                <a:schemeClr val="accent4"/>
              </a:buClr>
            </a:pPr>
            <a:r>
              <a:rPr lang="pt-BR" sz="2400" b="1" i="1" dirty="0">
                <a:solidFill>
                  <a:schemeClr val="bg1"/>
                </a:solidFill>
              </a:rPr>
              <a:t>&lt;?</a:t>
            </a:r>
            <a:r>
              <a:rPr lang="pt-BR" sz="2400" b="1" i="1" dirty="0" err="1">
                <a:solidFill>
                  <a:schemeClr val="bg1"/>
                </a:solidFill>
              </a:rPr>
              <a:t>php</a:t>
            </a:r>
            <a:endParaRPr lang="pt-BR" sz="2400" b="1" i="1" dirty="0">
              <a:solidFill>
                <a:schemeClr val="bg1"/>
              </a:solidFill>
            </a:endParaRP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E para fechar: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i="1" dirty="0">
                <a:solidFill>
                  <a:schemeClr val="bg1"/>
                </a:solidFill>
              </a:rPr>
              <a:t>?&gt;</a:t>
            </a:r>
          </a:p>
          <a:p>
            <a:pPr>
              <a:buClr>
                <a:schemeClr val="accent4"/>
              </a:buClr>
            </a:pPr>
            <a:endParaRPr lang="pt-BR" sz="2400" b="1" i="1" dirty="0">
              <a:solidFill>
                <a:schemeClr val="bg1"/>
              </a:solidFill>
            </a:endParaRP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Será entre essas duas </a:t>
            </a:r>
            <a:r>
              <a:rPr lang="pt-BR" sz="2400" b="1" dirty="0" err="1">
                <a:solidFill>
                  <a:schemeClr val="bg1"/>
                </a:solidFill>
              </a:rPr>
              <a:t>tags</a:t>
            </a:r>
            <a:r>
              <a:rPr lang="pt-BR" sz="2400" b="1" dirty="0">
                <a:solidFill>
                  <a:schemeClr val="bg1"/>
                </a:solidFill>
              </a:rPr>
              <a:t> que iremos inserir os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comandos do PHP.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Vale mencionar que agora, qualquer comando </a:t>
            </a:r>
          </a:p>
          <a:p>
            <a:pPr>
              <a:buClr>
                <a:schemeClr val="accent4"/>
              </a:buClr>
            </a:pPr>
            <a:r>
              <a:rPr lang="pt-BR" sz="2400" b="1" dirty="0">
                <a:solidFill>
                  <a:schemeClr val="bg1"/>
                </a:solidFill>
              </a:rPr>
              <a:t>Inserido de forma inválida, retornará um erro.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26C302-2A9F-66FA-88B0-4145A763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40" y="2752589"/>
            <a:ext cx="2778260" cy="2714146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6B31E0-3B3F-083A-5988-79006449E225}"/>
              </a:ext>
            </a:extLst>
          </p:cNvPr>
          <p:cNvCxnSpPr/>
          <p:nvPr/>
        </p:nvCxnSpPr>
        <p:spPr>
          <a:xfrm>
            <a:off x="1090670" y="1201508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2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03/05/2022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5" y="600236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Práticos com PHP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8143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Começando pelo </a:t>
            </a:r>
            <a:r>
              <a:rPr lang="pt-BR" sz="2400" b="1" i="1" dirty="0" err="1">
                <a:solidFill>
                  <a:schemeClr val="accent6"/>
                </a:solidFill>
              </a:rPr>
              <a:t>echo</a:t>
            </a:r>
            <a:r>
              <a:rPr lang="pt-BR" sz="2400" b="1" dirty="0">
                <a:solidFill>
                  <a:schemeClr val="accent6"/>
                </a:solidFill>
              </a:rPr>
              <a:t> </a:t>
            </a:r>
            <a:r>
              <a:rPr lang="pt-BR" sz="2400" b="1" dirty="0">
                <a:solidFill>
                  <a:schemeClr val="bg1"/>
                </a:solidFill>
              </a:rPr>
              <a:t>tem a funcionalidade de escrever mensagens na tela.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Sua sintaxe: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 </a:t>
            </a:r>
            <a:endParaRPr lang="pt-BR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D89D4E-E776-64C9-B9FE-9F5AEF7411AC}"/>
              </a:ext>
            </a:extLst>
          </p:cNvPr>
          <p:cNvSpPr txBox="1"/>
          <p:nvPr/>
        </p:nvSpPr>
        <p:spPr>
          <a:xfrm>
            <a:off x="5025527" y="2927680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Obs. </a:t>
            </a:r>
            <a:r>
              <a:rPr lang="pt-BR" b="1" dirty="0">
                <a:solidFill>
                  <a:schemeClr val="bg1"/>
                </a:solidFill>
              </a:rPr>
              <a:t>Todos os comandos do PHP devem terminar com “;” (ponto e virgula), se não, retornará um erro ao usuário.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509CA29-A9BB-7670-4F37-E8C0210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6" y="2543031"/>
            <a:ext cx="4236415" cy="206704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1514352-F2C8-7003-555A-EB42C20DCE47}"/>
              </a:ext>
            </a:extLst>
          </p:cNvPr>
          <p:cNvSpPr txBox="1"/>
          <p:nvPr/>
        </p:nvSpPr>
        <p:spPr>
          <a:xfrm>
            <a:off x="5025527" y="4002430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Vale mencionar que dentro das aspas da </a:t>
            </a:r>
            <a:r>
              <a:rPr lang="pt-BR" sz="1800" b="1" i="1" dirty="0" err="1">
                <a:solidFill>
                  <a:schemeClr val="bg1"/>
                </a:solidFill>
              </a:rPr>
              <a:t>tag</a:t>
            </a:r>
            <a:r>
              <a:rPr lang="pt-BR" sz="1800" b="1" i="1" dirty="0">
                <a:solidFill>
                  <a:schemeClr val="bg1"/>
                </a:solidFill>
              </a:rPr>
              <a:t> </a:t>
            </a:r>
            <a:r>
              <a:rPr lang="pt-BR" sz="1800" b="1" i="1" dirty="0" err="1">
                <a:solidFill>
                  <a:schemeClr val="accent6"/>
                </a:solidFill>
              </a:rPr>
              <a:t>echo</a:t>
            </a:r>
            <a:r>
              <a:rPr lang="pt-BR" sz="1800" b="1" i="1" dirty="0">
                <a:solidFill>
                  <a:schemeClr val="accent6"/>
                </a:solidFill>
              </a:rPr>
              <a:t> </a:t>
            </a:r>
            <a:r>
              <a:rPr lang="pt-BR" b="1" dirty="0">
                <a:solidFill>
                  <a:schemeClr val="bg1"/>
                </a:solidFill>
              </a:rPr>
              <a:t>pode se inserir comandos HTML, como o </a:t>
            </a:r>
            <a:r>
              <a:rPr lang="pt-BR" b="1" i="1" dirty="0">
                <a:solidFill>
                  <a:schemeClr val="bg1"/>
                </a:solidFill>
              </a:rPr>
              <a:t>&lt;</a:t>
            </a:r>
            <a:r>
              <a:rPr lang="pt-BR" b="1" i="1" dirty="0" err="1">
                <a:solidFill>
                  <a:schemeClr val="bg1"/>
                </a:solidFill>
              </a:rPr>
              <a:t>br</a:t>
            </a:r>
            <a:r>
              <a:rPr lang="pt-BR" b="1" i="1" dirty="0">
                <a:solidFill>
                  <a:schemeClr val="bg1"/>
                </a:solidFill>
              </a:rPr>
              <a:t>&gt;</a:t>
            </a:r>
            <a:r>
              <a:rPr lang="pt-BR" b="1" dirty="0">
                <a:solidFill>
                  <a:schemeClr val="bg1"/>
                </a:solidFill>
              </a:rPr>
              <a:t> por exemplo:</a:t>
            </a:r>
          </a:p>
          <a:p>
            <a:endParaRPr lang="pt-BR" sz="1800" b="1" dirty="0">
              <a:solidFill>
                <a:schemeClr val="accent6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FE7BC8C-E8E3-EACA-5521-DDC67B24B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7" y="4860853"/>
            <a:ext cx="4391140" cy="121176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410AEEB-1D5F-9E9A-0036-0A4678A9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527" y="5035794"/>
            <a:ext cx="2716460" cy="923329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7ECACA7F-AD39-8BDD-3818-66CBAE388114}"/>
              </a:ext>
            </a:extLst>
          </p:cNvPr>
          <p:cNvSpPr txBox="1"/>
          <p:nvPr/>
        </p:nvSpPr>
        <p:spPr>
          <a:xfrm>
            <a:off x="7844010" y="5330878"/>
            <a:ext cx="383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Funciona normalmente.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930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19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5" y="600236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Práticos com PHP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Variáveis e cálculos básicos com PHP.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Declarar uma variável sempre com o caractere (“$”) em seu início.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 </a:t>
            </a: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801993-6773-61F1-D446-6C3DF60D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13" y="2762262"/>
            <a:ext cx="1882048" cy="10383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31120C-50F6-624E-8A24-B626EAFCD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59" y="2180971"/>
            <a:ext cx="2598354" cy="241674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C91796-5BA6-1551-D2FC-48BF71A0532D}"/>
              </a:ext>
            </a:extLst>
          </p:cNvPr>
          <p:cNvSpPr txBox="1"/>
          <p:nvPr/>
        </p:nvSpPr>
        <p:spPr>
          <a:xfrm>
            <a:off x="5561682" y="2865948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Para declarar variáveis do tipo texto, deve se inserir o valor com (“ “) aspas.</a:t>
            </a:r>
            <a:endParaRPr lang="pt-BR" sz="2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0E54411-C9EE-C20D-B74F-DB14D363B522}"/>
              </a:ext>
            </a:extLst>
          </p:cNvPr>
          <p:cNvSpPr txBox="1"/>
          <p:nvPr/>
        </p:nvSpPr>
        <p:spPr>
          <a:xfrm>
            <a:off x="5617684" y="2440098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Pode ser textos ou números.</a:t>
            </a: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001C7B4-B3BC-3099-0F64-C745F40E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37" y="3937850"/>
            <a:ext cx="3031233" cy="217120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65BEF96-FF43-26FB-9818-94BC1DA70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270" y="4556988"/>
            <a:ext cx="1576113" cy="754522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441635C2-DEB4-4CF4-0BAF-FDD42AEEE65F}"/>
              </a:ext>
            </a:extLst>
          </p:cNvPr>
          <p:cNvSpPr txBox="1"/>
          <p:nvPr/>
        </p:nvSpPr>
        <p:spPr>
          <a:xfrm>
            <a:off x="918071" y="498834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Sempre deve-se inserir o </a:t>
            </a:r>
            <a:r>
              <a:rPr lang="pt-BR" b="1" dirty="0" err="1">
                <a:solidFill>
                  <a:schemeClr val="bg1"/>
                </a:solidFill>
              </a:rPr>
              <a:t>echo</a:t>
            </a:r>
            <a:r>
              <a:rPr lang="pt-BR" b="1" dirty="0">
                <a:solidFill>
                  <a:schemeClr val="bg1"/>
                </a:solidFill>
              </a:rPr>
              <a:t> para</a:t>
            </a:r>
          </a:p>
          <a:p>
            <a:r>
              <a:rPr lang="pt-BR" b="1" dirty="0">
                <a:solidFill>
                  <a:schemeClr val="bg1"/>
                </a:solidFill>
              </a:rPr>
              <a:t>apresentar o resultado do cálculo.</a:t>
            </a:r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4E7880C-832E-3CAA-DC3E-585EE72AE6FF}"/>
              </a:ext>
            </a:extLst>
          </p:cNvPr>
          <p:cNvCxnSpPr>
            <a:cxnSpLocks/>
          </p:cNvCxnSpPr>
          <p:nvPr/>
        </p:nvCxnSpPr>
        <p:spPr>
          <a:xfrm>
            <a:off x="966625" y="4988344"/>
            <a:ext cx="3792662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697ADCA-9D8D-832A-69B4-BC7514A39CEA}"/>
              </a:ext>
            </a:extLst>
          </p:cNvPr>
          <p:cNvSpPr txBox="1"/>
          <p:nvPr/>
        </p:nvSpPr>
        <p:spPr>
          <a:xfrm>
            <a:off x="9021654" y="5311509"/>
            <a:ext cx="1571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de cálculo no PHP: Soma.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9BC5CFE5-4DBD-1725-24FE-47E93DC52B02}"/>
              </a:ext>
            </a:extLst>
          </p:cNvPr>
          <p:cNvCxnSpPr/>
          <p:nvPr/>
        </p:nvCxnSpPr>
        <p:spPr>
          <a:xfrm flipH="1">
            <a:off x="8702624" y="5789247"/>
            <a:ext cx="43035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1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63D4D9-1323-0805-8C90-8D03C108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30</a:t>
            </a:r>
            <a:r>
              <a:rPr lang="pt-BR" noProof="0" dirty="0"/>
              <a:t>/04/2022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FBE9A7-8A1F-4B42-C1BD-EC3BF341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Apresentando o </a:t>
            </a:r>
            <a:r>
              <a:rPr lang="pt-BR" dirty="0" err="1"/>
              <a:t>bootstrap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8D8EE3-F957-A5F1-AAE7-5A8AE028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t>2</a:t>
            </a:fld>
            <a:endParaRPr lang="pt-BR" noProof="0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71BD017-4AD1-DE3A-2CCE-6F2217DD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22989"/>
            <a:ext cx="4856634" cy="466344"/>
          </a:xfrm>
        </p:spPr>
        <p:txBody>
          <a:bodyPr/>
          <a:lstStyle/>
          <a:p>
            <a:r>
              <a:rPr lang="pt-BR" sz="3600" dirty="0" err="1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sz="3600" dirty="0">
              <a:ln w="19050">
                <a:solidFill>
                  <a:srgbClr val="7211F5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Espaço Reservado para Texto 42">
            <a:extLst>
              <a:ext uri="{FF2B5EF4-FFF2-40B4-BE49-F238E27FC236}">
                <a16:creationId xmlns:a16="http://schemas.microsoft.com/office/drawing/2014/main" id="{8A52B269-BA34-B019-96BE-93F5E97293B6}"/>
              </a:ext>
            </a:extLst>
          </p:cNvPr>
          <p:cNvSpPr txBox="1">
            <a:spLocks/>
          </p:cNvSpPr>
          <p:nvPr/>
        </p:nvSpPr>
        <p:spPr>
          <a:xfrm>
            <a:off x="838198" y="1870370"/>
            <a:ext cx="7632829" cy="26575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 </a:t>
            </a:r>
            <a:r>
              <a:rPr lang="pt-BR" dirty="0" err="1">
                <a:solidFill>
                  <a:schemeClr val="bg1"/>
                </a:solidFill>
              </a:rPr>
              <a:t>Bootstrap</a:t>
            </a:r>
            <a:r>
              <a:rPr lang="pt-BR" dirty="0">
                <a:solidFill>
                  <a:schemeClr val="bg1"/>
                </a:solidFill>
              </a:rPr>
              <a:t> é uma estrutura de desenvolvimento Web de código aberto e gratuita. Foi projetada para facilitar o processo de criação de sites em geral, fornecendo uma coleção de sintaxe para designs de modelos.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6B7804B-38D8-FDAC-76AD-0BBFFD1611EF}"/>
              </a:ext>
            </a:extLst>
          </p:cNvPr>
          <p:cNvCxnSpPr>
            <a:cxnSpLocks/>
          </p:cNvCxnSpPr>
          <p:nvPr/>
        </p:nvCxnSpPr>
        <p:spPr>
          <a:xfrm>
            <a:off x="838200" y="3944039"/>
            <a:ext cx="1066341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spaço Reservado para Texto 42">
            <a:extLst>
              <a:ext uri="{FF2B5EF4-FFF2-40B4-BE49-F238E27FC236}">
                <a16:creationId xmlns:a16="http://schemas.microsoft.com/office/drawing/2014/main" id="{FE481C99-2BBF-C699-0E9F-D6CDDA30F68D}"/>
              </a:ext>
            </a:extLst>
          </p:cNvPr>
          <p:cNvSpPr txBox="1">
            <a:spLocks/>
          </p:cNvSpPr>
          <p:nvPr/>
        </p:nvSpPr>
        <p:spPr>
          <a:xfrm>
            <a:off x="838199" y="4063913"/>
            <a:ext cx="7446485" cy="26575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Contém em sua biblioteca uma quantidade imensa de design modelados em HTML e CSS, ou seja, é um Framework focado no Front-End.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05D736-478C-CA20-3F99-098676CB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430" y="2053910"/>
            <a:ext cx="2142322" cy="170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71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20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5" y="600236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Efetuar cálculos no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php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Apenas será abordado as formas comuns de cálculo: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Soma e Subtração.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 </a:t>
            </a: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A39C70-DA23-597D-2679-4DF99D9F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6" y="2603648"/>
            <a:ext cx="2653391" cy="166670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CE148D0-A6AA-880E-991C-E51EB5B9C645}"/>
              </a:ext>
            </a:extLst>
          </p:cNvPr>
          <p:cNvSpPr txBox="1"/>
          <p:nvPr/>
        </p:nvSpPr>
        <p:spPr>
          <a:xfrm>
            <a:off x="1451472" y="423484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Soma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DD1D6A-AD20-D47B-CF46-AA9B2A5A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41" y="3022541"/>
            <a:ext cx="1212475" cy="6853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2171EE3-E0DF-E6C1-6ED0-7DAA3DC9B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403" y="2551171"/>
            <a:ext cx="2273067" cy="177165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8E7A4D1C-012A-C022-D0A3-1A5C6A8A0E9B}"/>
              </a:ext>
            </a:extLst>
          </p:cNvPr>
          <p:cNvSpPr txBox="1"/>
          <p:nvPr/>
        </p:nvSpPr>
        <p:spPr>
          <a:xfrm>
            <a:off x="3865898" y="429429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Subtração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AB5405-AD2C-F07A-257B-7F9C362EABED}"/>
              </a:ext>
            </a:extLst>
          </p:cNvPr>
          <p:cNvSpPr txBox="1"/>
          <p:nvPr/>
        </p:nvSpPr>
        <p:spPr>
          <a:xfrm>
            <a:off x="7456173" y="3048494"/>
            <a:ext cx="2273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Automaticamente ajusta em caso de valores</a:t>
            </a:r>
          </a:p>
          <a:p>
            <a:r>
              <a:rPr lang="pt-BR" b="1" dirty="0">
                <a:solidFill>
                  <a:schemeClr val="bg1"/>
                </a:solidFill>
              </a:rPr>
              <a:t>negativos</a:t>
            </a:r>
            <a:endParaRPr lang="pt-BR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501117D-8FC5-2BF4-284D-03846DF4394C}"/>
              </a:ext>
            </a:extLst>
          </p:cNvPr>
          <p:cNvCxnSpPr>
            <a:cxnSpLocks/>
          </p:cNvCxnSpPr>
          <p:nvPr/>
        </p:nvCxnSpPr>
        <p:spPr>
          <a:xfrm flipH="1">
            <a:off x="7072829" y="3249976"/>
            <a:ext cx="47647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9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21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5" y="600236"/>
            <a:ext cx="7891615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Efetuar cálculos no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php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Apenas será abordado as formas comuns de cálculo: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Multiplicação e Divisão.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 </a:t>
            </a: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7C23B6-DA6C-BEE2-561E-33D306DD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6684"/>
            <a:ext cx="2947012" cy="22983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0D9102A-5909-F560-EB67-C37C2B40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12" y="3260070"/>
            <a:ext cx="1363653" cy="78141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5E1DF4-1F6B-4814-01F5-196BDDF04B78}"/>
              </a:ext>
            </a:extLst>
          </p:cNvPr>
          <p:cNvSpPr txBox="1"/>
          <p:nvPr/>
        </p:nvSpPr>
        <p:spPr>
          <a:xfrm>
            <a:off x="737279" y="5163696"/>
            <a:ext cx="4411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Para a multiplicação, na linguagem de programação se usa o “*”, (asterisco).</a:t>
            </a:r>
            <a:endParaRPr lang="pt-BR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E935F48-B73D-7662-1E6D-A21A27F8BC5D}"/>
              </a:ext>
            </a:extLst>
          </p:cNvPr>
          <p:cNvCxnSpPr/>
          <p:nvPr/>
        </p:nvCxnSpPr>
        <p:spPr>
          <a:xfrm>
            <a:off x="838200" y="5163696"/>
            <a:ext cx="394312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5DFAB558-FA51-EE11-6F3F-1564FC2A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98490"/>
            <a:ext cx="3087162" cy="247599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0920C19-31C7-9A5D-6DC9-EB7FBE134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162" y="3298838"/>
            <a:ext cx="1477494" cy="709197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3A3F3D0C-C131-F03D-3543-265DCDCE9B61}"/>
              </a:ext>
            </a:extLst>
          </p:cNvPr>
          <p:cNvSpPr txBox="1"/>
          <p:nvPr/>
        </p:nvSpPr>
        <p:spPr>
          <a:xfrm>
            <a:off x="6095999" y="5173717"/>
            <a:ext cx="5119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Para a divisão, na linguagem de programação se usa a “/”, (barra inclinada para a direita).</a:t>
            </a:r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B9A0D461-5267-E6C5-D2BD-205FAC749F31}"/>
              </a:ext>
            </a:extLst>
          </p:cNvPr>
          <p:cNvCxnSpPr/>
          <p:nvPr/>
        </p:nvCxnSpPr>
        <p:spPr>
          <a:xfrm>
            <a:off x="6181840" y="5173717"/>
            <a:ext cx="394312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1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22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70" y="523340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Efetuar cálculos no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php</a:t>
            </a:r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 - bônus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Calcular raiz quadrada de um número qualquer: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Comando “</a:t>
            </a:r>
            <a:r>
              <a:rPr lang="pt-BR" sz="2400" b="1" i="1" dirty="0" err="1">
                <a:solidFill>
                  <a:schemeClr val="bg1"/>
                </a:solidFill>
              </a:rPr>
              <a:t>sqrt</a:t>
            </a:r>
            <a:r>
              <a:rPr lang="pt-BR" sz="2400" b="1" i="1" dirty="0">
                <a:solidFill>
                  <a:schemeClr val="bg1"/>
                </a:solidFill>
              </a:rPr>
              <a:t>( )</a:t>
            </a:r>
            <a:r>
              <a:rPr lang="pt-BR" sz="2400" b="1" dirty="0">
                <a:solidFill>
                  <a:schemeClr val="bg1"/>
                </a:solidFill>
              </a:rPr>
              <a:t>”</a:t>
            </a:r>
            <a:r>
              <a:rPr lang="pt-BR" sz="2400" b="1" i="1" dirty="0">
                <a:solidFill>
                  <a:schemeClr val="bg1"/>
                </a:solidFill>
              </a:rPr>
              <a:t> </a:t>
            </a:r>
            <a:r>
              <a:rPr lang="pt-BR" sz="2400" b="1" dirty="0">
                <a:solidFill>
                  <a:schemeClr val="bg1"/>
                </a:solidFill>
              </a:rPr>
              <a:t>dentro do </a:t>
            </a:r>
            <a:r>
              <a:rPr lang="pt-BR" sz="2400" b="1" i="1" dirty="0" err="1">
                <a:solidFill>
                  <a:schemeClr val="accent5"/>
                </a:solidFill>
              </a:rPr>
              <a:t>echo</a:t>
            </a:r>
            <a:r>
              <a:rPr lang="pt-BR" sz="2400" b="1" i="1" dirty="0">
                <a:solidFill>
                  <a:schemeClr val="accent5"/>
                </a:solidFill>
              </a:rPr>
              <a:t> </a:t>
            </a:r>
            <a:r>
              <a:rPr lang="pt-BR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aspas.</a:t>
            </a:r>
            <a:endParaRPr lang="pt-BR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Sintaxe: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i="1" dirty="0">
              <a:solidFill>
                <a:schemeClr val="accent5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7DC964-88AB-E597-19E9-DCA92166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88" y="3196098"/>
            <a:ext cx="3162874" cy="18942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8811A88-93F9-F33E-370F-4274A32D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662" y="3743673"/>
            <a:ext cx="1133704" cy="7558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48AEFEC-3FA4-BC57-281C-E38F50CD2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364" y="3277174"/>
            <a:ext cx="2296876" cy="182971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75386F8-9201-17E5-2867-9D87122B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865392"/>
            <a:ext cx="2138113" cy="66055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5B62D47-D3E6-5BD5-5568-F68E6A3EEAD1}"/>
              </a:ext>
            </a:extLst>
          </p:cNvPr>
          <p:cNvSpPr txBox="1"/>
          <p:nvPr/>
        </p:nvSpPr>
        <p:spPr>
          <a:xfrm>
            <a:off x="6315419" y="288540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Também apresenta raízes não exatas.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5064EF7-10CE-65B2-E568-7EA732431E29}"/>
              </a:ext>
            </a:extLst>
          </p:cNvPr>
          <p:cNvCxnSpPr>
            <a:cxnSpLocks/>
          </p:cNvCxnSpPr>
          <p:nvPr/>
        </p:nvCxnSpPr>
        <p:spPr>
          <a:xfrm>
            <a:off x="6330364" y="2853537"/>
            <a:ext cx="441834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23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33701" y="524991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Concatenação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Alguns comandos devem ser “concatenados” para que funcionem da maneira correta.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Ex. Escrever a raiz quadrada de um número e em seguida o seu resultado.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i="1" dirty="0">
              <a:solidFill>
                <a:schemeClr val="accent5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EA6E65-9B58-2C48-2AD4-964E11FC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6" y="3069825"/>
            <a:ext cx="5179428" cy="136842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510FB7-87BF-185E-DC22-02D31FDD7FF1}"/>
              </a:ext>
            </a:extLst>
          </p:cNvPr>
          <p:cNvSpPr txBox="1"/>
          <p:nvPr/>
        </p:nvSpPr>
        <p:spPr>
          <a:xfrm>
            <a:off x="5911132" y="3429000"/>
            <a:ext cx="706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Está correto?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39D062-ADA9-90E5-8995-0779C7DC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89" y="4417519"/>
            <a:ext cx="4226122" cy="115759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EC67756-5DC3-A5F4-4E23-52807640F963}"/>
              </a:ext>
            </a:extLst>
          </p:cNvPr>
          <p:cNvSpPr txBox="1"/>
          <p:nvPr/>
        </p:nvSpPr>
        <p:spPr>
          <a:xfrm>
            <a:off x="5602383" y="4691821"/>
            <a:ext cx="706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Resultado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1536C66C-40E9-6541-B92D-694007A50476}"/>
              </a:ext>
            </a:extLst>
          </p:cNvPr>
          <p:cNvCxnSpPr>
            <a:cxnSpLocks/>
          </p:cNvCxnSpPr>
          <p:nvPr/>
        </p:nvCxnSpPr>
        <p:spPr>
          <a:xfrm flipH="1">
            <a:off x="5426626" y="4911231"/>
            <a:ext cx="2726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02/05/2022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24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33701" y="524991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Concatenação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83046" y="1213195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634388" y="1342456"/>
            <a:ext cx="101401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O jeito correto de escrever sintaxes deste tipo é usar a concatenação.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Meio que uma forma de unir um código a um texto.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Usa-se o ponto como representação.</a:t>
            </a:r>
          </a:p>
          <a:p>
            <a:endParaRPr lang="pt-BR" sz="2400" b="1" i="1" dirty="0">
              <a:solidFill>
                <a:schemeClr val="accent5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554A10-13F7-3DC4-5200-8544119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8" y="2634644"/>
            <a:ext cx="5777701" cy="16598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A13BFEA-527B-0EBF-914F-A6C4F414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72" y="4219177"/>
            <a:ext cx="4710855" cy="100946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35CF18-E887-B2D4-1617-B6FA74E63325}"/>
              </a:ext>
            </a:extLst>
          </p:cNvPr>
          <p:cNvSpPr txBox="1"/>
          <p:nvPr/>
        </p:nvSpPr>
        <p:spPr>
          <a:xfrm>
            <a:off x="6596315" y="2627855"/>
            <a:ext cx="5073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Fecha às aspas antes da execução do código, </a:t>
            </a:r>
          </a:p>
          <a:p>
            <a:r>
              <a:rPr lang="pt-BR" b="1" dirty="0">
                <a:solidFill>
                  <a:schemeClr val="bg1"/>
                </a:solidFill>
              </a:rPr>
              <a:t>Insere um ponto e em seguida, o código específico.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“Fazer o sistema entender que o último elemento é um código, não um texto”.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685911D-AAC7-D109-021A-64A7AA07D0B5}"/>
              </a:ext>
            </a:extLst>
          </p:cNvPr>
          <p:cNvCxnSpPr/>
          <p:nvPr/>
        </p:nvCxnSpPr>
        <p:spPr>
          <a:xfrm flipH="1">
            <a:off x="6412089" y="3888954"/>
            <a:ext cx="3082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05/05/2022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25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386" y="261140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de Decisão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519169" y="921976"/>
            <a:ext cx="1115366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1" dirty="0">
                <a:solidFill>
                  <a:srgbClr val="92D050"/>
                </a:solidFill>
              </a:rPr>
              <a:t>IF</a:t>
            </a:r>
            <a:r>
              <a:rPr lang="pt-BR" sz="2800" b="1" i="1" dirty="0">
                <a:solidFill>
                  <a:schemeClr val="bg1"/>
                </a:solidFill>
              </a:rPr>
              <a:t>, </a:t>
            </a:r>
            <a:r>
              <a:rPr lang="pt-BR" sz="2800" b="1" i="1" dirty="0">
                <a:solidFill>
                  <a:srgbClr val="92D050"/>
                </a:solidFill>
              </a:rPr>
              <a:t>ELSEIF</a:t>
            </a:r>
            <a:r>
              <a:rPr lang="pt-BR" sz="2800" b="1" i="1" dirty="0">
                <a:solidFill>
                  <a:schemeClr val="bg1"/>
                </a:solidFill>
              </a:rPr>
              <a:t>, </a:t>
            </a:r>
            <a:r>
              <a:rPr lang="pt-BR" sz="2800" b="1" i="1" dirty="0">
                <a:solidFill>
                  <a:srgbClr val="92D050"/>
                </a:solidFill>
              </a:rPr>
              <a:t>ELSE</a:t>
            </a:r>
          </a:p>
          <a:p>
            <a:endParaRPr lang="pt-BR" sz="2000" dirty="0"/>
          </a:p>
          <a:p>
            <a:r>
              <a:rPr lang="pt-BR" sz="2000" b="1" dirty="0">
                <a:solidFill>
                  <a:schemeClr val="bg1"/>
                </a:solidFill>
              </a:rPr>
              <a:t>O </a:t>
            </a:r>
            <a:r>
              <a:rPr lang="pt-BR" sz="2000" b="1" dirty="0" err="1">
                <a:solidFill>
                  <a:schemeClr val="bg1"/>
                </a:solidFill>
              </a:rPr>
              <a:t>if</a:t>
            </a:r>
            <a:r>
              <a:rPr lang="pt-BR" sz="2000" b="1" dirty="0">
                <a:solidFill>
                  <a:schemeClr val="bg1"/>
                </a:solidFill>
              </a:rPr>
              <a:t> significa "se" e é como usamos os operadores lógicos de uma linguagem. Ele condiciona um comando a uma condição qualquer, executando-o apenas se ela for verdadeira. Sua gramática é "</a:t>
            </a:r>
            <a:r>
              <a:rPr lang="pt-BR" sz="2000" b="1" dirty="0" err="1">
                <a:solidFill>
                  <a:schemeClr val="bg1"/>
                </a:solidFill>
              </a:rPr>
              <a:t>if</a:t>
            </a:r>
            <a:r>
              <a:rPr lang="pt-BR" sz="2000" b="1" dirty="0">
                <a:solidFill>
                  <a:schemeClr val="bg1"/>
                </a:solidFill>
              </a:rPr>
              <a:t>(condição){ faça isso }". Ou seja, chamamos o </a:t>
            </a:r>
            <a:r>
              <a:rPr lang="pt-BR" sz="2000" b="1" dirty="0" err="1">
                <a:solidFill>
                  <a:schemeClr val="bg1"/>
                </a:solidFill>
              </a:rPr>
              <a:t>if</a:t>
            </a:r>
            <a:r>
              <a:rPr lang="pt-BR" sz="2000" b="1" dirty="0">
                <a:solidFill>
                  <a:schemeClr val="bg1"/>
                </a:solidFill>
              </a:rPr>
              <a:t>, abrimos parênteses e dentro deles inserimos uma condição qualquer.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i="0" dirty="0">
                <a:solidFill>
                  <a:schemeClr val="bg1"/>
                </a:solidFill>
                <a:effectLst/>
              </a:rPr>
              <a:t>A cláusula </a:t>
            </a:r>
            <a:r>
              <a:rPr lang="pt-BR" sz="2000" b="1" i="0" dirty="0" err="1">
                <a:solidFill>
                  <a:schemeClr val="bg1"/>
                </a:solidFill>
                <a:effectLst/>
              </a:rPr>
              <a:t>else</a:t>
            </a:r>
            <a:r>
              <a:rPr lang="pt-BR" sz="2000" b="1" i="0" dirty="0">
                <a:solidFill>
                  <a:schemeClr val="bg1"/>
                </a:solidFill>
                <a:effectLst/>
              </a:rPr>
              <a:t> é opcional. Se condição for verdadeira, o bloco que forma o destino de </a:t>
            </a:r>
            <a:r>
              <a:rPr lang="pt-BR" sz="2000" b="1" i="0" dirty="0" err="1">
                <a:solidFill>
                  <a:schemeClr val="bg1"/>
                </a:solidFill>
                <a:effectLst/>
              </a:rPr>
              <a:t>if</a:t>
            </a:r>
            <a:r>
              <a:rPr lang="pt-BR" sz="2000" b="1" i="0" dirty="0">
                <a:solidFill>
                  <a:schemeClr val="bg1"/>
                </a:solidFill>
                <a:effectLst/>
              </a:rPr>
              <a:t> será executado; caso contrário o bloco que forma o destino de </a:t>
            </a:r>
            <a:r>
              <a:rPr lang="pt-BR" sz="2000" b="1" i="0" dirty="0" err="1">
                <a:solidFill>
                  <a:schemeClr val="bg1"/>
                </a:solidFill>
                <a:effectLst/>
              </a:rPr>
              <a:t>else</a:t>
            </a:r>
            <a:r>
              <a:rPr lang="pt-BR" sz="2000" b="1" i="0" dirty="0">
                <a:solidFill>
                  <a:schemeClr val="bg1"/>
                </a:solidFill>
                <a:effectLst/>
              </a:rPr>
              <a:t> será executado.</a:t>
            </a:r>
            <a:endParaRPr lang="pt-BR" sz="2000" b="1" dirty="0">
              <a:solidFill>
                <a:schemeClr val="bg1"/>
              </a:solidFill>
            </a:endParaRPr>
          </a:p>
          <a:p>
            <a:endParaRPr lang="pt-BR" sz="2000" b="1" i="1" dirty="0">
              <a:solidFill>
                <a:schemeClr val="accent5"/>
              </a:solidFill>
            </a:endParaRPr>
          </a:p>
          <a:p>
            <a:pPr algn="just"/>
            <a:r>
              <a:rPr lang="pt-BR" sz="2000" b="1" dirty="0">
                <a:solidFill>
                  <a:schemeClr val="bg1"/>
                </a:solidFill>
              </a:rPr>
              <a:t>As expressões condicionais serão avaliadas de cima para baixo. Assim que uma condição verdadeira é encontrada, o bloco associado a ela será executado, e o resto do encadeamento é ignorado. Se nenhuma das condições for verdadeira, então o </a:t>
            </a:r>
            <a:r>
              <a:rPr lang="pt-BR" sz="2000" b="1" dirty="0" err="1">
                <a:solidFill>
                  <a:schemeClr val="bg1"/>
                </a:solidFill>
              </a:rPr>
              <a:t>else</a:t>
            </a:r>
            <a:r>
              <a:rPr lang="pt-BR" sz="2000" b="1" dirty="0">
                <a:solidFill>
                  <a:schemeClr val="bg1"/>
                </a:solidFill>
              </a:rPr>
              <a:t> final será executado.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</a:rPr>
              <a:t>Se o </a:t>
            </a:r>
            <a:r>
              <a:rPr lang="pt-BR" sz="2000" b="1" dirty="0" err="1">
                <a:solidFill>
                  <a:schemeClr val="bg1"/>
                </a:solidFill>
              </a:rPr>
              <a:t>else</a:t>
            </a:r>
            <a:r>
              <a:rPr lang="pt-BR" sz="2000" b="1" dirty="0">
                <a:solidFill>
                  <a:schemeClr val="bg1"/>
                </a:solidFill>
              </a:rPr>
              <a:t> final não estiver presente e todas as outras condições forem falsas, então nenhuma ação será realizada</a:t>
            </a:r>
          </a:p>
          <a:p>
            <a:endParaRPr lang="pt-BR" sz="2400" b="1" i="1" dirty="0">
              <a:solidFill>
                <a:schemeClr val="accent5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22 else icons - Iconfinder">
            <a:extLst>
              <a:ext uri="{FF2B5EF4-FFF2-40B4-BE49-F238E27FC236}">
                <a16:creationId xmlns:a16="http://schemas.microsoft.com/office/drawing/2014/main" id="{468A5F0F-8BF4-3753-4AAB-521356E3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11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88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05/05/2022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26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386" y="261140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de Decisão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519169" y="921976"/>
            <a:ext cx="111536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Estrutura básica</a:t>
            </a:r>
            <a:r>
              <a:rPr lang="pt-BR" sz="2800" b="1" i="1" dirty="0">
                <a:solidFill>
                  <a:schemeClr val="bg1"/>
                </a:solidFill>
              </a:rPr>
              <a:t>:</a:t>
            </a:r>
          </a:p>
          <a:p>
            <a:endParaRPr lang="pt-BR" sz="2400" b="1" i="1" dirty="0">
              <a:solidFill>
                <a:schemeClr val="bg1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22 else icons - Iconfinder">
            <a:extLst>
              <a:ext uri="{FF2B5EF4-FFF2-40B4-BE49-F238E27FC236}">
                <a16:creationId xmlns:a16="http://schemas.microsoft.com/office/drawing/2014/main" id="{468A5F0F-8BF4-3753-4AAB-521356E3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11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3DB521-D9F2-401E-7D3A-E06C32A4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8" y="1622097"/>
            <a:ext cx="6477191" cy="380183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2F89EE-3223-1A71-A304-CBE94FE9DED8}"/>
              </a:ext>
            </a:extLst>
          </p:cNvPr>
          <p:cNvSpPr txBox="1"/>
          <p:nvPr/>
        </p:nvSpPr>
        <p:spPr>
          <a:xfrm>
            <a:off x="6996360" y="1898964"/>
            <a:ext cx="46764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Código que escreverá na tela “</a:t>
            </a:r>
            <a:r>
              <a:rPr lang="pt-BR" b="1" dirty="0">
                <a:solidFill>
                  <a:srgbClr val="92D050"/>
                </a:solidFill>
              </a:rPr>
              <a:t>Verdadeiro</a:t>
            </a:r>
            <a:r>
              <a:rPr lang="pt-BR" b="1" dirty="0">
                <a:solidFill>
                  <a:schemeClr val="bg1"/>
                </a:solidFill>
              </a:rPr>
              <a:t>”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quando a variável X for igual à 3.</a:t>
            </a:r>
          </a:p>
          <a:p>
            <a:endParaRPr lang="pt-BR" b="1" i="1" dirty="0">
              <a:solidFill>
                <a:schemeClr val="bg1"/>
              </a:solidFill>
            </a:endParaRPr>
          </a:p>
          <a:p>
            <a:r>
              <a:rPr lang="pt-BR" b="1" i="1" dirty="0">
                <a:solidFill>
                  <a:schemeClr val="bg1"/>
                </a:solidFill>
              </a:rPr>
              <a:t>Escreverá “</a:t>
            </a:r>
            <a:r>
              <a:rPr lang="pt-BR" b="1" i="1" dirty="0">
                <a:solidFill>
                  <a:schemeClr val="accent3"/>
                </a:solidFill>
              </a:rPr>
              <a:t>Falso</a:t>
            </a:r>
            <a:r>
              <a:rPr lang="pt-BR" b="1" i="1" dirty="0">
                <a:solidFill>
                  <a:schemeClr val="bg1"/>
                </a:solidFill>
              </a:rPr>
              <a:t>” quando a variável X for 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diferente de 3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89DA06-61C6-A4BC-40E4-AFA8FFDE5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199" y="3631053"/>
            <a:ext cx="1808258" cy="11015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023FCD-7FB2-D545-CC2F-54027186D33D}"/>
              </a:ext>
            </a:extLst>
          </p:cNvPr>
          <p:cNvSpPr txBox="1"/>
          <p:nvPr/>
        </p:nvSpPr>
        <p:spPr>
          <a:xfrm>
            <a:off x="6996360" y="4866570"/>
            <a:ext cx="3404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Como no exemplo apresentado, $x = 3,  então o resultado apresentado será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“</a:t>
            </a:r>
            <a:r>
              <a:rPr lang="pt-BR" b="1" i="1" dirty="0">
                <a:solidFill>
                  <a:srgbClr val="92D050"/>
                </a:solidFill>
              </a:rPr>
              <a:t>Verdadeiro</a:t>
            </a:r>
            <a:r>
              <a:rPr lang="pt-BR" b="1" i="1" dirty="0">
                <a:solidFill>
                  <a:schemeClr val="bg1"/>
                </a:solidFill>
              </a:rPr>
              <a:t>”.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E4D7CBC-3C3A-179A-5A1A-24E9A9B973A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838328" y="4732635"/>
            <a:ext cx="0" cy="2894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0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05/05/2022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27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386" y="261140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de Decisão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20E9D0-C94C-67FD-7331-A5A64D2C8B48}"/>
              </a:ext>
            </a:extLst>
          </p:cNvPr>
          <p:cNvSpPr txBox="1"/>
          <p:nvPr/>
        </p:nvSpPr>
        <p:spPr>
          <a:xfrm>
            <a:off x="918071" y="1391265"/>
            <a:ext cx="8214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519169" y="921976"/>
            <a:ext cx="111536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Estrutura básica</a:t>
            </a:r>
            <a:r>
              <a:rPr lang="pt-BR" sz="2800" b="1" i="1" dirty="0">
                <a:solidFill>
                  <a:schemeClr val="bg1"/>
                </a:solidFill>
              </a:rPr>
              <a:t>:</a:t>
            </a:r>
          </a:p>
          <a:p>
            <a:endParaRPr lang="pt-BR" sz="2400" b="1" i="1" dirty="0">
              <a:solidFill>
                <a:schemeClr val="bg1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22 else icons - Iconfinder">
            <a:extLst>
              <a:ext uri="{FF2B5EF4-FFF2-40B4-BE49-F238E27FC236}">
                <a16:creationId xmlns:a16="http://schemas.microsoft.com/office/drawing/2014/main" id="{468A5F0F-8BF4-3753-4AAB-521356E3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11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023FCD-7FB2-D545-CC2F-54027186D33D}"/>
              </a:ext>
            </a:extLst>
          </p:cNvPr>
          <p:cNvSpPr txBox="1"/>
          <p:nvPr/>
        </p:nvSpPr>
        <p:spPr>
          <a:xfrm>
            <a:off x="7247980" y="4892860"/>
            <a:ext cx="3770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Neste exemplo, como “$x = 0.5,  então o resultado será “</a:t>
            </a:r>
            <a:r>
              <a:rPr lang="pt-BR" b="1" i="1" dirty="0">
                <a:solidFill>
                  <a:schemeClr val="accent3"/>
                </a:solidFill>
              </a:rPr>
              <a:t>Falso</a:t>
            </a:r>
            <a:r>
              <a:rPr lang="pt-BR" b="1" i="1" dirty="0">
                <a:solidFill>
                  <a:schemeClr val="bg1"/>
                </a:solidFill>
              </a:rPr>
              <a:t>”.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E4D7CBC-3C3A-179A-5A1A-24E9A9B973A0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38328" y="4664709"/>
            <a:ext cx="17200" cy="35737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905C409-0F4F-A74E-E36E-9C7A9C1B0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26" y="1650530"/>
            <a:ext cx="6696878" cy="39477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84ACE1A-4AAE-7FEA-6F2A-079846F41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713" y="3440897"/>
            <a:ext cx="1717630" cy="12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05/05/2022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28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386" y="261140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Comandos de Decisão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519169" y="921976"/>
            <a:ext cx="1115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1" i="1" dirty="0">
              <a:solidFill>
                <a:schemeClr val="bg1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224FA7-3EF0-6505-4976-08AFBDDC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1064042"/>
            <a:ext cx="7247780" cy="5168579"/>
          </a:xfrm>
          <a:prstGeom prst="rect">
            <a:avLst/>
          </a:prstGeom>
        </p:spPr>
      </p:pic>
      <p:pic>
        <p:nvPicPr>
          <p:cNvPr id="1026" name="Picture 2" descr="22 else icons - Iconfinder">
            <a:extLst>
              <a:ext uri="{FF2B5EF4-FFF2-40B4-BE49-F238E27FC236}">
                <a16:creationId xmlns:a16="http://schemas.microsoft.com/office/drawing/2014/main" id="{468A5F0F-8BF4-3753-4AAB-521356E3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11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0F4B15-6D27-7DBF-6D3F-58B5384CDA76}"/>
              </a:ext>
            </a:extLst>
          </p:cNvPr>
          <p:cNvSpPr txBox="1"/>
          <p:nvPr/>
        </p:nvSpPr>
        <p:spPr>
          <a:xfrm>
            <a:off x="7906981" y="1876702"/>
            <a:ext cx="3892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Exemplo calculando a média com variáveis.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Com base no resultado da média, estruturando uma </a:t>
            </a:r>
            <a:r>
              <a:rPr lang="pt-BR" b="1" i="1" dirty="0">
                <a:solidFill>
                  <a:srgbClr val="FFC000"/>
                </a:solidFill>
              </a:rPr>
              <a:t>Decisão</a:t>
            </a:r>
            <a:r>
              <a:rPr lang="pt-BR" b="1" i="1" dirty="0">
                <a:solidFill>
                  <a:schemeClr val="bg1"/>
                </a:solidFill>
              </a:rPr>
              <a:t>.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F6C3B5-1268-E395-3492-DF612398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892" y="5484792"/>
            <a:ext cx="1962150" cy="7069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B8E2C84-A80E-D018-EC71-AEA046C3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892" y="4730215"/>
            <a:ext cx="2093204" cy="75975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05E911E-6274-F24D-1332-99B1A37C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892" y="3817858"/>
            <a:ext cx="2225407" cy="93820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A527F3A-BEC9-3131-8CBC-7D4BF7998BA3}"/>
              </a:ext>
            </a:extLst>
          </p:cNvPr>
          <p:cNvSpPr txBox="1"/>
          <p:nvPr/>
        </p:nvSpPr>
        <p:spPr>
          <a:xfrm>
            <a:off x="7766892" y="3390148"/>
            <a:ext cx="258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Resultados Possíveis: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8939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05/05/2022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7967" y="287653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ESTRUTURAS DE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rEPETIÇÃO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519169" y="921976"/>
            <a:ext cx="1115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1" i="1" dirty="0">
              <a:solidFill>
                <a:schemeClr val="bg1"/>
              </a:solidFill>
            </a:endParaRPr>
          </a:p>
          <a:p>
            <a:endParaRPr lang="pt-BR" sz="2400" i="1" dirty="0">
              <a:solidFill>
                <a:schemeClr val="accent5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9B8416-3DC7-A379-1999-3DE547C9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4" y="1254259"/>
            <a:ext cx="6406382" cy="250249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DFEC8F-117B-3129-A891-D319A3B9ADA7}"/>
              </a:ext>
            </a:extLst>
          </p:cNvPr>
          <p:cNvSpPr txBox="1"/>
          <p:nvPr/>
        </p:nvSpPr>
        <p:spPr>
          <a:xfrm>
            <a:off x="7917758" y="1559220"/>
            <a:ext cx="39526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Usa-se a </a:t>
            </a:r>
            <a:r>
              <a:rPr lang="pt-BR" b="1" dirty="0" err="1">
                <a:solidFill>
                  <a:schemeClr val="bg1"/>
                </a:solidFill>
              </a:rPr>
              <a:t>tag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i="1" dirty="0">
                <a:solidFill>
                  <a:srgbClr val="92D050"/>
                </a:solidFill>
              </a:rPr>
              <a:t>for</a:t>
            </a:r>
            <a:r>
              <a:rPr lang="pt-BR" b="1" i="1" dirty="0">
                <a:solidFill>
                  <a:schemeClr val="bg1"/>
                </a:solidFill>
              </a:rPr>
              <a:t>,</a:t>
            </a:r>
            <a:r>
              <a:rPr lang="pt-BR" b="1" i="1" dirty="0">
                <a:solidFill>
                  <a:srgbClr val="92D050"/>
                </a:solidFill>
              </a:rPr>
              <a:t> </a:t>
            </a:r>
            <a:r>
              <a:rPr lang="pt-BR" b="1" i="1" dirty="0">
                <a:solidFill>
                  <a:schemeClr val="bg1"/>
                </a:solidFill>
              </a:rPr>
              <a:t>utilizado para repetir elementos na tela.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Nesse exemplo, ele conta até o número 10, começando do 0.</a:t>
            </a:r>
          </a:p>
          <a:p>
            <a:endParaRPr lang="pt-BR" b="1" i="1" dirty="0">
              <a:solidFill>
                <a:schemeClr val="bg1"/>
              </a:solidFill>
            </a:endParaRPr>
          </a:p>
          <a:p>
            <a:endParaRPr lang="pt-BR" b="1" i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6EE2D03-951F-5762-344C-791C1731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088" y="1254259"/>
            <a:ext cx="682128" cy="292528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B49D9B4-9500-A36C-67B5-CD229B818900}"/>
              </a:ext>
            </a:extLst>
          </p:cNvPr>
          <p:cNvSpPr txBox="1"/>
          <p:nvPr/>
        </p:nvSpPr>
        <p:spPr>
          <a:xfrm>
            <a:off x="783116" y="4334112"/>
            <a:ext cx="6807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Em sua estrutura, primeiro é definido uma variável com um valor (quase sempre) numérico, em seguida deve se definir o limite, por fim, mandamos o contador “somar a si mesmo”.</a:t>
            </a:r>
          </a:p>
          <a:p>
            <a:r>
              <a:rPr lang="pt-BR" b="1" i="1" dirty="0">
                <a:solidFill>
                  <a:schemeClr val="bg1"/>
                </a:solidFill>
              </a:rPr>
              <a:t>(</a:t>
            </a:r>
            <a:r>
              <a:rPr lang="pt-BR" b="1" i="1" dirty="0">
                <a:solidFill>
                  <a:schemeClr val="accent5"/>
                </a:solidFill>
              </a:rPr>
              <a:t>$contador </a:t>
            </a:r>
            <a:r>
              <a:rPr lang="pt-BR" b="1" i="1" dirty="0">
                <a:solidFill>
                  <a:schemeClr val="bg1"/>
                </a:solidFill>
              </a:rPr>
              <a:t>+ </a:t>
            </a:r>
            <a:r>
              <a:rPr lang="pt-BR" b="1" i="1" dirty="0">
                <a:solidFill>
                  <a:schemeClr val="accent5"/>
                </a:solidFill>
              </a:rPr>
              <a:t>$contador</a:t>
            </a:r>
            <a:r>
              <a:rPr lang="pt-BR" b="1" i="1" dirty="0">
                <a:solidFill>
                  <a:schemeClr val="bg1"/>
                </a:solidFill>
              </a:rPr>
              <a:t>), até o limite máximo definido.</a:t>
            </a:r>
          </a:p>
        </p:txBody>
      </p:sp>
    </p:spTree>
    <p:extLst>
      <p:ext uri="{BB962C8B-B14F-4D97-AF65-F5344CB8AC3E}">
        <p14:creationId xmlns:p14="http://schemas.microsoft.com/office/powerpoint/2010/main" val="4755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5DDABC-8C88-9767-A58B-FD20FDB6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30</a:t>
            </a:r>
            <a:r>
              <a:rPr lang="pt-BR" noProof="0" dirty="0"/>
              <a:t>/04/2022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40F039-ABEE-78F1-5B7C-6E92E252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Frameworks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58E7B-2776-4CB5-20E4-511093C7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t>3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8E23402-A9DE-CC32-413F-CB61F21D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29" y="-84714"/>
            <a:ext cx="6019802" cy="3513714"/>
          </a:xfrm>
          <a:noFill/>
        </p:spPr>
        <p:txBody>
          <a:bodyPr/>
          <a:lstStyle/>
          <a:p>
            <a:r>
              <a:rPr lang="pt-BR" dirty="0">
                <a:ln w="19050">
                  <a:solidFill>
                    <a:srgbClr val="7711F7"/>
                  </a:solidFill>
                </a:ln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8" name="Espaço Reservado para Texto 42">
            <a:extLst>
              <a:ext uri="{FF2B5EF4-FFF2-40B4-BE49-F238E27FC236}">
                <a16:creationId xmlns:a16="http://schemas.microsoft.com/office/drawing/2014/main" id="{B25F9CD4-A686-DDF9-D35A-D4C691C0BBB8}"/>
              </a:ext>
            </a:extLst>
          </p:cNvPr>
          <p:cNvSpPr txBox="1">
            <a:spLocks/>
          </p:cNvSpPr>
          <p:nvPr/>
        </p:nvSpPr>
        <p:spPr>
          <a:xfrm>
            <a:off x="838200" y="1319355"/>
            <a:ext cx="7632829" cy="42192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Também conhecido como “Software Framework”, um Framework é uma estrutura na qual uma pessoa pode criar um software a partir de sua fundação. Seu objetivo é o de oferecer ao usuário a oportunidade de não começar do zero.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De forma mais prática, é como </a:t>
            </a:r>
            <a:r>
              <a:rPr lang="pt-BR" b="0" i="0" dirty="0">
                <a:solidFill>
                  <a:schemeClr val="bg1"/>
                </a:solidFill>
                <a:effectLst/>
              </a:rPr>
              <a:t>um conjunto de códigos prontos que podem ser usados no desenvolvimento de aplicativos e sites.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12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07/05/2022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30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7967" y="287653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ESTRUTURAS DE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rEPETIÇÃo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FCC518-F793-7342-110F-973D2EFADDCD}"/>
              </a:ext>
            </a:extLst>
          </p:cNvPr>
          <p:cNvSpPr txBox="1"/>
          <p:nvPr/>
        </p:nvSpPr>
        <p:spPr>
          <a:xfrm>
            <a:off x="403721" y="3638684"/>
            <a:ext cx="47033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Um jeito de quebrar o contador, é inserindo um texto como valor da variável e definir um limite máximo com um número.</a:t>
            </a:r>
          </a:p>
          <a:p>
            <a:r>
              <a:rPr lang="pt-BR" b="1" dirty="0">
                <a:solidFill>
                  <a:schemeClr val="bg1"/>
                </a:solidFill>
              </a:rPr>
              <a:t>Ele começará a escrever a palavra trocando as letras continuando a partir da letra onde parou na ordem alfabética.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57A4C0-6ECD-41F6-A702-BF7437EB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885" y="1041973"/>
            <a:ext cx="788339" cy="39416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1458DD-37AD-BB2C-BE83-B54E5F50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5" y="1160909"/>
            <a:ext cx="6966920" cy="247777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8F9883-6F24-51C1-71B0-198C3E2AB54B}"/>
              </a:ext>
            </a:extLst>
          </p:cNvPr>
          <p:cNvSpPr txBox="1"/>
          <p:nvPr/>
        </p:nvSpPr>
        <p:spPr>
          <a:xfrm>
            <a:off x="8008262" y="1557669"/>
            <a:ext cx="39478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Este será um exemplo de loop infinito, levaria uma eternidade para que ele termine.</a:t>
            </a:r>
          </a:p>
          <a:p>
            <a:r>
              <a:rPr lang="pt-BR" b="1" dirty="0">
                <a:solidFill>
                  <a:schemeClr val="bg1"/>
                </a:solidFill>
              </a:rPr>
              <a:t>E muito provavelmente, irá fazer o navegador travar.</a:t>
            </a:r>
          </a:p>
        </p:txBody>
      </p:sp>
    </p:spTree>
    <p:extLst>
      <p:ext uri="{BB962C8B-B14F-4D97-AF65-F5344CB8AC3E}">
        <p14:creationId xmlns:p14="http://schemas.microsoft.com/office/powerpoint/2010/main" val="193337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07/05/2022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php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31</a:t>
            </a:fld>
            <a:endParaRPr lang="pt-BR"/>
          </a:p>
        </p:txBody>
      </p:sp>
      <p:sp>
        <p:nvSpPr>
          <p:cNvPr id="10" name="Título 110">
            <a:extLst>
              <a:ext uri="{FF2B5EF4-FFF2-40B4-BE49-F238E27FC236}">
                <a16:creationId xmlns:a16="http://schemas.microsoft.com/office/drawing/2014/main" id="{733EDE6E-9529-7024-056D-EE3DB29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7967" y="287653"/>
            <a:ext cx="8981367" cy="6343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ESTRUTURAS DE </a:t>
            </a:r>
            <a:r>
              <a:rPr lang="pt-BR" dirty="0" err="1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rEPETIÇÃo</a:t>
            </a:r>
            <a:endParaRPr lang="pt-BR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2157435-20E4-E8AC-C932-445D98D3DB1B}"/>
              </a:ext>
            </a:extLst>
          </p:cNvPr>
          <p:cNvCxnSpPr/>
          <p:nvPr/>
        </p:nvCxnSpPr>
        <p:spPr>
          <a:xfrm>
            <a:off x="616944" y="929853"/>
            <a:ext cx="603724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7E030DC-AB1A-BCE2-5F9D-35894F6B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09" y="1167789"/>
            <a:ext cx="810658" cy="30833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91CB08-E5B1-1FF6-E656-E0A53B0EF3DA}"/>
              </a:ext>
            </a:extLst>
          </p:cNvPr>
          <p:cNvSpPr txBox="1"/>
          <p:nvPr/>
        </p:nvSpPr>
        <p:spPr>
          <a:xfrm>
            <a:off x="5771837" y="1250839"/>
            <a:ext cx="442978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Estrutura </a:t>
            </a:r>
            <a:r>
              <a:rPr lang="pt-BR" sz="2400" b="1" dirty="0" err="1">
                <a:solidFill>
                  <a:schemeClr val="accent3"/>
                </a:solidFill>
              </a:rPr>
              <a:t>While</a:t>
            </a:r>
            <a:endParaRPr lang="pt-BR" sz="2400" b="1" dirty="0">
              <a:solidFill>
                <a:schemeClr val="accent3"/>
              </a:solidFill>
            </a:endParaRPr>
          </a:p>
          <a:p>
            <a:endParaRPr lang="pt-BR" sz="2000" b="1" dirty="0">
              <a:solidFill>
                <a:schemeClr val="accent3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Mais utilizada quando não se têm um limite definido. Quando não se sabe qual o início e fim dessa determinada repetição.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F6BBEC1-B658-A4F2-2026-105238E90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866" y="3273533"/>
            <a:ext cx="455453" cy="299991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D7AC2F-DADB-B402-4436-30C3775248DD}"/>
              </a:ext>
            </a:extLst>
          </p:cNvPr>
          <p:cNvSpPr txBox="1"/>
          <p:nvPr/>
        </p:nvSpPr>
        <p:spPr>
          <a:xfrm>
            <a:off x="723440" y="4311680"/>
            <a:ext cx="57159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Experimente não definir um limite para a variável “i” ($i) e execute o código, muito provavelmente você terá um contador que conta até o infinito, em seguida travará o seu navegador.</a:t>
            </a:r>
            <a:endParaRPr lang="pt-BR" sz="2000" dirty="0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2ED3895-6177-9832-E5C2-94F365D9B66D}"/>
              </a:ext>
            </a:extLst>
          </p:cNvPr>
          <p:cNvCxnSpPr>
            <a:cxnSpLocks/>
          </p:cNvCxnSpPr>
          <p:nvPr/>
        </p:nvCxnSpPr>
        <p:spPr>
          <a:xfrm flipV="1">
            <a:off x="5530467" y="4773491"/>
            <a:ext cx="1200839" cy="6142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7618DEC6-916F-2F2C-6AC4-C0110B5E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26" y="3603285"/>
            <a:ext cx="4608140" cy="234041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9C96A7F8-3FA8-8DE0-52C9-C2AD6B4C9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81" y="1195079"/>
            <a:ext cx="4195428" cy="24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24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7">
            <a:extLst>
              <a:ext uri="{FF2B5EF4-FFF2-40B4-BE49-F238E27FC236}">
                <a16:creationId xmlns:a16="http://schemas.microsoft.com/office/drawing/2014/main" id="{528A4B11-5CF7-070B-52A0-D8AF3A592CBB}"/>
              </a:ext>
            </a:extLst>
          </p:cNvPr>
          <p:cNvSpPr txBox="1">
            <a:spLocks/>
          </p:cNvSpPr>
          <p:nvPr/>
        </p:nvSpPr>
        <p:spPr>
          <a:xfrm>
            <a:off x="3130784" y="1951758"/>
            <a:ext cx="5693727" cy="2278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pt-BR" sz="2300" spc="300" dirty="0"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713" y="2152319"/>
            <a:ext cx="6534235" cy="466344"/>
          </a:xfrm>
        </p:spPr>
        <p:txBody>
          <a:bodyPr rtlCol="0"/>
          <a:lstStyle/>
          <a:p>
            <a:pPr algn="ctr" rtl="0"/>
            <a:r>
              <a:rPr lang="pt-BR" sz="2800" i="0" u="none" strike="noStrike" kern="1200" cap="all" spc="400" normalizeH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ea typeface="+mn-ea"/>
              </a:rPr>
              <a:t>Exerc</a:t>
            </a:r>
            <a:r>
              <a:rPr lang="pt-BR" dirty="0">
                <a:ea typeface="+mn-ea"/>
              </a:rPr>
              <a:t>ício proposto</a:t>
            </a:r>
            <a:endParaRPr lang="pt-BR" dirty="0"/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88634" y="2944596"/>
            <a:ext cx="3865543" cy="881012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Criar uma tabuada utilizando as estruturas de repetição FOR e WHILE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07/05/2022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Exercício Rápido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882" y="595790"/>
            <a:ext cx="6534235" cy="466344"/>
          </a:xfrm>
        </p:spPr>
        <p:txBody>
          <a:bodyPr rtlCol="0"/>
          <a:lstStyle/>
          <a:p>
            <a:pPr algn="ctr" rtl="0"/>
            <a:r>
              <a:rPr lang="pt-BR" sz="2800" i="0" u="none" strike="noStrike" kern="1200" cap="all" spc="400" normalizeH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ea typeface="+mn-ea"/>
              </a:rPr>
              <a:t>Resultado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07/05/2022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Exercício Rápido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33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8CBA31-4A83-EC03-FD2E-69DE1FE6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34" y="1174849"/>
            <a:ext cx="8989407" cy="45123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16E12F-21EB-CEAF-AABE-8DE0A93B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892" y="595790"/>
            <a:ext cx="1363908" cy="5666419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B02F35F-4816-251F-BF59-884865AF1C25}"/>
              </a:ext>
            </a:extLst>
          </p:cNvPr>
          <p:cNvCxnSpPr/>
          <p:nvPr/>
        </p:nvCxnSpPr>
        <p:spPr>
          <a:xfrm>
            <a:off x="3459296" y="1024569"/>
            <a:ext cx="53982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37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2AC7B591-B272-47B6-531F-94B5DC0A79C4}"/>
              </a:ext>
            </a:extLst>
          </p:cNvPr>
          <p:cNvSpPr/>
          <p:nvPr/>
        </p:nvSpPr>
        <p:spPr>
          <a:xfrm>
            <a:off x="2974554" y="1024569"/>
            <a:ext cx="6242892" cy="343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AD1E1C-F702-3A21-22ED-F727A182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 dirty="0"/>
              <a:t>07/05/2022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22DFAC-2061-894A-549E-36E078E0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Exercício final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026C3E-8E51-88CF-A536-15ABACAD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pPr rtl="0"/>
              <a:t>34</a:t>
            </a:fld>
            <a:endParaRPr lang="pt-BR" noProof="0"/>
          </a:p>
        </p:txBody>
      </p:sp>
      <p:sp>
        <p:nvSpPr>
          <p:cNvPr id="37" name="Título 36">
            <a:extLst>
              <a:ext uri="{FF2B5EF4-FFF2-40B4-BE49-F238E27FC236}">
                <a16:creationId xmlns:a16="http://schemas.microsoft.com/office/drawing/2014/main" id="{71AAA8D8-94EF-4925-F58B-4F846C53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1396666"/>
            <a:ext cx="7287768" cy="630936"/>
          </a:xfrm>
        </p:spPr>
        <p:txBody>
          <a:bodyPr/>
          <a:lstStyle/>
          <a:p>
            <a:r>
              <a:rPr lang="pt-BR" dirty="0"/>
              <a:t>Exercício final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6D2FB94-350B-046C-8851-91A80C10AEC8}"/>
              </a:ext>
            </a:extLst>
          </p:cNvPr>
          <p:cNvSpPr txBox="1"/>
          <p:nvPr/>
        </p:nvSpPr>
        <p:spPr>
          <a:xfrm>
            <a:off x="3049836" y="2096869"/>
            <a:ext cx="6092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Criar um formulário de cadastro em PHP que exiba os dados inseridos.</a:t>
            </a:r>
          </a:p>
        </p:txBody>
      </p:sp>
    </p:spTree>
    <p:extLst>
      <p:ext uri="{BB962C8B-B14F-4D97-AF65-F5344CB8AC3E}">
        <p14:creationId xmlns:p14="http://schemas.microsoft.com/office/powerpoint/2010/main" val="214754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AD1E1C-F702-3A21-22ED-F727A182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 dirty="0"/>
              <a:t>07/05/2022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22DFAC-2061-894A-549E-36E078E0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Exercício Final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026C3E-8E51-88CF-A536-15ABACAD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pPr rtl="0"/>
              <a:t>35</a:t>
            </a:fld>
            <a:endParaRPr lang="pt-BR" noProof="0"/>
          </a:p>
        </p:txBody>
      </p:sp>
      <p:sp>
        <p:nvSpPr>
          <p:cNvPr id="37" name="Título 36">
            <a:extLst>
              <a:ext uri="{FF2B5EF4-FFF2-40B4-BE49-F238E27FC236}">
                <a16:creationId xmlns:a16="http://schemas.microsoft.com/office/drawing/2014/main" id="{71AAA8D8-94EF-4925-F58B-4F846C53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05996"/>
            <a:ext cx="7287768" cy="630936"/>
          </a:xfrm>
        </p:spPr>
        <p:txBody>
          <a:bodyPr/>
          <a:lstStyle/>
          <a:p>
            <a:r>
              <a:rPr lang="pt-BR" dirty="0"/>
              <a:t>Resultado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326E803-EFE0-640C-97C0-50D71CF6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0806"/>
            <a:ext cx="4600575" cy="4276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72DD8A-5425-1AE6-28C3-D51B94D3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03" y="1400806"/>
            <a:ext cx="5006897" cy="4276725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A963ABD-4D2F-B31D-5169-4FA2548247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438775" y="3539169"/>
            <a:ext cx="90812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C68B13-3A25-833E-EF14-C9BCECD2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 dirty="0"/>
              <a:t>07/05/2022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3F8700-DD44-804E-6954-9F97B7C0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4951"/>
            <a:ext cx="4114800" cy="365125"/>
          </a:xfrm>
        </p:spPr>
        <p:txBody>
          <a:bodyPr/>
          <a:lstStyle/>
          <a:p>
            <a:pPr rtl="0"/>
            <a:r>
              <a:rPr lang="pt-BR" sz="36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alace Script MT" panose="030303020206070C0B05" pitchFamily="66" charset="0"/>
              </a:rPr>
              <a:t>Fin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C362DE-930F-2602-B592-F531AF01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t>36</a:t>
            </a:fld>
            <a:endParaRPr lang="pt-BR" noProof="0"/>
          </a:p>
        </p:txBody>
      </p:sp>
      <p:pic>
        <p:nvPicPr>
          <p:cNvPr id="2050" name="Picture 2" descr="Thats All Folks GIFs - Get the best GIF on GIPHY">
            <a:extLst>
              <a:ext uri="{FF2B5EF4-FFF2-40B4-BE49-F238E27FC236}">
                <a16:creationId xmlns:a16="http://schemas.microsoft.com/office/drawing/2014/main" id="{1D6DA946-50DF-43D5-AF59-9726AC71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56" y="1394923"/>
            <a:ext cx="7372487" cy="41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623B1231-75F3-2D62-A243-056F0C03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356"/>
            <a:ext cx="7551782" cy="1368567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r>
              <a:rPr lang="pt-BR" sz="8000" cap="none" spc="0" dirty="0">
                <a:ln w="95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Kunstler Script" panose="030304020206070D0D06" pitchFamily="66" charset="0"/>
              </a:rPr>
              <a:t>Obrigado!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9D4045B2-8B9B-F3A6-5104-37489B1B96A8}"/>
              </a:ext>
            </a:extLst>
          </p:cNvPr>
          <p:cNvSpPr txBox="1">
            <a:spLocks/>
          </p:cNvSpPr>
          <p:nvPr/>
        </p:nvSpPr>
        <p:spPr>
          <a:xfrm>
            <a:off x="3672746" y="5720771"/>
            <a:ext cx="5292577" cy="393427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Posterama" panose="020B0504020200020000" pitchFamily="34" charset="0"/>
              <a:buChar char="»"/>
            </a:pPr>
            <a:r>
              <a:rPr lang="pt-BR" dirty="0">
                <a:solidFill>
                  <a:schemeClr val="bg1"/>
                </a:solidFill>
              </a:rPr>
              <a:t>Orientador Erik Rossi da Silva</a:t>
            </a:r>
          </a:p>
        </p:txBody>
      </p:sp>
    </p:spTree>
    <p:extLst>
      <p:ext uri="{BB962C8B-B14F-4D97-AF65-F5344CB8AC3E}">
        <p14:creationId xmlns:p14="http://schemas.microsoft.com/office/powerpoint/2010/main" val="31278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023" y="1932972"/>
            <a:ext cx="5914663" cy="3298786"/>
          </a:xfrm>
        </p:spPr>
        <p:txBody>
          <a:bodyPr rtlCol="0"/>
          <a:lstStyle/>
          <a:p>
            <a:pPr rtl="0"/>
            <a:r>
              <a:rPr lang="pt-BR" dirty="0"/>
              <a:t>prática do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35" y="3517908"/>
            <a:ext cx="5205092" cy="2178263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/>
              <a:t>Comece criando um documento HTML comum, sem muita estética, apenas a estrutura.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30</a:t>
            </a:r>
            <a:r>
              <a:rPr lang="pt-BR" noProof="0" dirty="0"/>
              <a:t>/04/2022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C17152-B8C9-8DB6-1765-364E8607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49" y="1468559"/>
            <a:ext cx="7316751" cy="43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63D4D9-1323-0805-8C90-8D03C108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30</a:t>
            </a:r>
            <a:r>
              <a:rPr lang="pt-BR" noProof="0" dirty="0"/>
              <a:t>/04/2022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FBE9A7-8A1F-4B42-C1BD-EC3BF341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Prática com o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8D8EE3-F957-A5F1-AAE7-5A8AE028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71BD017-4AD1-DE3A-2CCE-6F2217DD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14701"/>
            <a:ext cx="4856634" cy="466344"/>
          </a:xfrm>
        </p:spPr>
        <p:txBody>
          <a:bodyPr/>
          <a:lstStyle/>
          <a:p>
            <a:r>
              <a:rPr lang="pt-BR" sz="3600" dirty="0" err="1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sz="3600" dirty="0">
              <a:ln w="19050">
                <a:solidFill>
                  <a:srgbClr val="7211F5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Espaço Reservado para Texto 42">
            <a:extLst>
              <a:ext uri="{FF2B5EF4-FFF2-40B4-BE49-F238E27FC236}">
                <a16:creationId xmlns:a16="http://schemas.microsoft.com/office/drawing/2014/main" id="{8A52B269-BA34-B019-96BE-93F5E97293B6}"/>
              </a:ext>
            </a:extLst>
          </p:cNvPr>
          <p:cNvSpPr txBox="1">
            <a:spLocks/>
          </p:cNvSpPr>
          <p:nvPr/>
        </p:nvSpPr>
        <p:spPr>
          <a:xfrm>
            <a:off x="838198" y="1870370"/>
            <a:ext cx="7632829" cy="26575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6B7804B-38D8-FDAC-76AD-0BBFFD1611EF}"/>
              </a:ext>
            </a:extLst>
          </p:cNvPr>
          <p:cNvCxnSpPr>
            <a:cxnSpLocks/>
          </p:cNvCxnSpPr>
          <p:nvPr/>
        </p:nvCxnSpPr>
        <p:spPr>
          <a:xfrm>
            <a:off x="838200" y="3944039"/>
            <a:ext cx="1066341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spaço Reservado para Texto 42">
            <a:extLst>
              <a:ext uri="{FF2B5EF4-FFF2-40B4-BE49-F238E27FC236}">
                <a16:creationId xmlns:a16="http://schemas.microsoft.com/office/drawing/2014/main" id="{FE481C99-2BBF-C699-0E9F-D6CDDA30F68D}"/>
              </a:ext>
            </a:extLst>
          </p:cNvPr>
          <p:cNvSpPr txBox="1">
            <a:spLocks/>
          </p:cNvSpPr>
          <p:nvPr/>
        </p:nvSpPr>
        <p:spPr>
          <a:xfrm>
            <a:off x="838199" y="4063913"/>
            <a:ext cx="7446485" cy="26575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D3FC15-E862-7889-A776-F9920317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06" y="1368509"/>
            <a:ext cx="9092588" cy="43418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C405328-7DDD-BACB-24B9-76F49C55C314}"/>
              </a:ext>
            </a:extLst>
          </p:cNvPr>
          <p:cNvSpPr txBox="1"/>
          <p:nvPr/>
        </p:nvSpPr>
        <p:spPr>
          <a:xfrm>
            <a:off x="3047082" y="71454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Acesse o Website do </a:t>
            </a:r>
            <a:r>
              <a:rPr lang="pt-BR" dirty="0" err="1">
                <a:solidFill>
                  <a:schemeClr val="bg1"/>
                </a:solidFill>
              </a:rPr>
              <a:t>Bootstrap</a:t>
            </a:r>
            <a:r>
              <a:rPr lang="pt-BR" dirty="0">
                <a:solidFill>
                  <a:schemeClr val="bg1"/>
                </a:solidFill>
              </a:rPr>
              <a:t> e de imediato, clique em 		       </a:t>
            </a:r>
            <a:r>
              <a:rPr lang="pt-BR" b="1" dirty="0">
                <a:solidFill>
                  <a:schemeClr val="bg1"/>
                </a:solidFill>
              </a:rPr>
              <a:t>“</a:t>
            </a:r>
            <a:r>
              <a:rPr lang="pt-BR" b="1" dirty="0" err="1">
                <a:solidFill>
                  <a:schemeClr val="bg1"/>
                </a:solidFill>
              </a:rPr>
              <a:t>Get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Started</a:t>
            </a:r>
            <a:r>
              <a:rPr lang="pt-BR" b="1" dirty="0">
                <a:solidFill>
                  <a:schemeClr val="bg1"/>
                </a:solidFill>
              </a:rPr>
              <a:t>” </a:t>
            </a:r>
            <a:endParaRPr lang="pt-BR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C028A6-E4C9-AF0D-7C8F-D370FD511EA5}"/>
              </a:ext>
            </a:extLst>
          </p:cNvPr>
          <p:cNvSpPr txBox="1"/>
          <p:nvPr/>
        </p:nvSpPr>
        <p:spPr>
          <a:xfrm>
            <a:off x="4400320" y="5671966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4665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5DDABC-8C88-9767-A58B-FD20FDB6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30</a:t>
            </a:r>
            <a:r>
              <a:rPr lang="pt-BR" noProof="0" dirty="0"/>
              <a:t>/04/2022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40F039-ABEE-78F1-5B7C-6E92E252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Prática com </a:t>
            </a:r>
            <a:r>
              <a:rPr lang="pt-BR" noProof="0" dirty="0" err="1"/>
              <a:t>bootstrap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58E7B-2776-4CB5-20E4-511093C7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pt-BR" noProof="0" smtClean="0"/>
              <a:t>6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8E23402-A9DE-CC32-413F-CB61F21D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64" y="0"/>
            <a:ext cx="6019802" cy="3513714"/>
          </a:xfrm>
          <a:noFill/>
        </p:spPr>
        <p:txBody>
          <a:bodyPr/>
          <a:lstStyle/>
          <a:p>
            <a:r>
              <a:rPr lang="pt-BR" dirty="0" err="1">
                <a:ln w="19050">
                  <a:solidFill>
                    <a:srgbClr val="7711F7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dirty="0">
              <a:ln w="19050">
                <a:solidFill>
                  <a:srgbClr val="7711F7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Texto 42">
            <a:extLst>
              <a:ext uri="{FF2B5EF4-FFF2-40B4-BE49-F238E27FC236}">
                <a16:creationId xmlns:a16="http://schemas.microsoft.com/office/drawing/2014/main" id="{B25F9CD4-A686-DDF9-D35A-D4C691C0BBB8}"/>
              </a:ext>
            </a:extLst>
          </p:cNvPr>
          <p:cNvSpPr txBox="1">
            <a:spLocks/>
          </p:cNvSpPr>
          <p:nvPr/>
        </p:nvSpPr>
        <p:spPr>
          <a:xfrm>
            <a:off x="838200" y="1319355"/>
            <a:ext cx="7632829" cy="42192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Vamos copiar dois códigos que estão exibidos, comece com o CSS.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Insira o código copiado dentro da </a:t>
            </a:r>
            <a:r>
              <a:rPr lang="pt-BR" i="1" dirty="0" err="1">
                <a:solidFill>
                  <a:schemeClr val="bg1"/>
                </a:solidFill>
              </a:rPr>
              <a:t>tag</a:t>
            </a:r>
            <a:r>
              <a:rPr lang="pt-BR" i="1" dirty="0">
                <a:solidFill>
                  <a:schemeClr val="bg1"/>
                </a:solidFill>
              </a:rPr>
              <a:t> </a:t>
            </a:r>
            <a:r>
              <a:rPr lang="pt-BR" b="1" dirty="0">
                <a:solidFill>
                  <a:schemeClr val="bg1"/>
                </a:solidFill>
              </a:rPr>
              <a:t>&lt;</a:t>
            </a:r>
            <a:r>
              <a:rPr lang="pt-BR" b="1" i="1" dirty="0" err="1">
                <a:solidFill>
                  <a:schemeClr val="bg1"/>
                </a:solidFill>
              </a:rPr>
              <a:t>head</a:t>
            </a:r>
            <a:r>
              <a:rPr lang="pt-BR" b="1" dirty="0">
                <a:solidFill>
                  <a:schemeClr val="bg1"/>
                </a:solidFill>
              </a:rPr>
              <a:t>&gt; </a:t>
            </a:r>
            <a:r>
              <a:rPr lang="pt-BR" dirty="0">
                <a:solidFill>
                  <a:schemeClr val="bg1"/>
                </a:solidFill>
              </a:rPr>
              <a:t>no arquivo HTML.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4C46DDE-B948-B14F-26E9-7EC92FFB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329608"/>
            <a:ext cx="7762875" cy="1295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928C429-0073-D9FD-E607-272F62E8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4585422"/>
            <a:ext cx="61626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2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30/04/2022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Prática com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29" name="Título 5">
            <a:extLst>
              <a:ext uri="{FF2B5EF4-FFF2-40B4-BE49-F238E27FC236}">
                <a16:creationId xmlns:a16="http://schemas.microsoft.com/office/drawing/2014/main" id="{2046BF4D-3038-4163-0F2D-593B5762F0CF}"/>
              </a:ext>
            </a:extLst>
          </p:cNvPr>
          <p:cNvSpPr txBox="1">
            <a:spLocks/>
          </p:cNvSpPr>
          <p:nvPr/>
        </p:nvSpPr>
        <p:spPr>
          <a:xfrm>
            <a:off x="826199" y="823156"/>
            <a:ext cx="3007671" cy="7522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dirty="0" err="1">
                <a:ln w="19050">
                  <a:solidFill>
                    <a:srgbClr val="7711F7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dirty="0">
              <a:ln w="19050">
                <a:solidFill>
                  <a:srgbClr val="7711F7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4842C0C5-F5FB-8F38-CA9C-6D1174E7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99" y="2166091"/>
            <a:ext cx="7772400" cy="135255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8EEA4AB-4AEB-EB92-422E-6C9DD91047EE}"/>
              </a:ext>
            </a:extLst>
          </p:cNvPr>
          <p:cNvSpPr txBox="1"/>
          <p:nvPr/>
        </p:nvSpPr>
        <p:spPr>
          <a:xfrm>
            <a:off x="838200" y="1571151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Em seguida, copie o segundo link: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41366F5-6703-7C7C-0573-CD08D429C3E9}"/>
              </a:ext>
            </a:extLst>
          </p:cNvPr>
          <p:cNvSpPr txBox="1"/>
          <p:nvPr/>
        </p:nvSpPr>
        <p:spPr>
          <a:xfrm>
            <a:off x="838200" y="3739638"/>
            <a:ext cx="6097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Este será inserido pouco antes do fechamento da </a:t>
            </a:r>
            <a:r>
              <a:rPr lang="pt-BR" sz="2800" b="1" i="1" dirty="0" err="1">
                <a:solidFill>
                  <a:schemeClr val="bg1"/>
                </a:solidFill>
              </a:rPr>
              <a:t>tag</a:t>
            </a:r>
            <a:r>
              <a:rPr lang="pt-BR" sz="2800" b="1" i="1" dirty="0">
                <a:solidFill>
                  <a:schemeClr val="bg1"/>
                </a:solidFill>
              </a:rPr>
              <a:t> &lt;body&gt;.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3A4786D-7180-97C9-416D-A49CFEF4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34399"/>
            <a:ext cx="61626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7" y="268231"/>
            <a:ext cx="7286605" cy="634323"/>
          </a:xfrm>
        </p:spPr>
        <p:txBody>
          <a:bodyPr rtlCol="0"/>
          <a:lstStyle/>
          <a:p>
            <a:pPr rtl="0"/>
            <a:r>
              <a:rPr lang="pt-BR" dirty="0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Utilizando o </a:t>
            </a:r>
            <a:r>
              <a:rPr lang="pt-BR" dirty="0" err="1">
                <a:ln w="19050">
                  <a:solidFill>
                    <a:srgbClr val="7211F5"/>
                  </a:solidFill>
                </a:ln>
                <a:solidFill>
                  <a:schemeClr val="bg1"/>
                </a:solidFill>
              </a:rPr>
              <a:t>bOOTSTRAP</a:t>
            </a:r>
            <a:endParaRPr lang="pt-BR" dirty="0">
              <a:ln w="19050">
                <a:solidFill>
                  <a:srgbClr val="7211F5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Usando o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B078BDD0-ED4D-4D19-7EA1-578C2DE7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724" y="1415097"/>
            <a:ext cx="1069751" cy="4504215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EE38E31-B2A4-E239-E8F5-9A08D26EC9A3}"/>
              </a:ext>
            </a:extLst>
          </p:cNvPr>
          <p:cNvSpPr txBox="1"/>
          <p:nvPr/>
        </p:nvSpPr>
        <p:spPr>
          <a:xfrm>
            <a:off x="989681" y="902554"/>
            <a:ext cx="60978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Depois de inserir estes dois links, o </a:t>
            </a:r>
            <a:r>
              <a:rPr lang="pt-BR" sz="2000" b="1" dirty="0" err="1">
                <a:solidFill>
                  <a:schemeClr val="bg1"/>
                </a:solidFill>
              </a:rPr>
              <a:t>Bootstrap</a:t>
            </a:r>
            <a:r>
              <a:rPr lang="pt-BR" sz="2000" b="1" dirty="0">
                <a:solidFill>
                  <a:schemeClr val="bg1"/>
                </a:solidFill>
              </a:rPr>
              <a:t> já está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devidamente configurado e inserido em seu documento HTML.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Inserindo os links nós apenas carregamos dois arquivos: Um CSS devidamente configurado com uma imensa vastidão de comandos e um Script de Javascript também já configurado.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Basta apenas agora, explorar pelo website, pegar os comandos e inserir dentro do HTML, o resto; as estilizações, quem fará para você será o </a:t>
            </a:r>
            <a:r>
              <a:rPr lang="pt-BR" sz="2000" b="1" dirty="0" err="1">
                <a:solidFill>
                  <a:schemeClr val="bg1"/>
                </a:solidFill>
              </a:rPr>
              <a:t>Bootstrap</a:t>
            </a:r>
            <a:r>
              <a:rPr lang="pt-BR" sz="2000" b="1" dirty="0">
                <a:solidFill>
                  <a:schemeClr val="bg1"/>
                </a:solidFill>
              </a:rPr>
              <a:t>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Comece explorando as abas desta barra lateral no Website.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E64E95F-996D-477A-96EA-AF73425A1E50}"/>
              </a:ext>
            </a:extLst>
          </p:cNvPr>
          <p:cNvCxnSpPr>
            <a:cxnSpLocks/>
          </p:cNvCxnSpPr>
          <p:nvPr/>
        </p:nvCxnSpPr>
        <p:spPr>
          <a:xfrm flipV="1">
            <a:off x="7087517" y="5133860"/>
            <a:ext cx="833611" cy="2754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99" y="1771753"/>
            <a:ext cx="5878533" cy="3593461"/>
          </a:xfrm>
        </p:spPr>
        <p:txBody>
          <a:bodyPr rtlCol="0">
            <a:normAutofit/>
          </a:bodyPr>
          <a:lstStyle/>
          <a:p>
            <a:pPr rtl="0"/>
            <a:r>
              <a:rPr lang="pt-BR" sz="2300" spc="300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  Exercício Proposto</a:t>
            </a:r>
          </a:p>
        </p:txBody>
      </p:sp>
      <p:sp>
        <p:nvSpPr>
          <p:cNvPr id="57" name="Espaço Reservado para Texto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8698" y="2824397"/>
            <a:ext cx="4614604" cy="2331497"/>
          </a:xfrm>
        </p:spPr>
        <p:txBody>
          <a:bodyPr rtlCol="0"/>
          <a:lstStyle/>
          <a:p>
            <a:pPr algn="ctr" rtl="0"/>
            <a:r>
              <a:rPr lang="pt-BR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Construa um formulário de cadastro utilizando os códigos do </a:t>
            </a:r>
            <a:r>
              <a:rPr lang="pt-BR" dirty="0" err="1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Bootstrap</a:t>
            </a:r>
            <a:r>
              <a:rPr lang="pt-BR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.</a:t>
            </a:r>
          </a:p>
          <a:p>
            <a:pPr algn="ctr" rtl="0"/>
            <a:r>
              <a:rPr lang="pt-BR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A quantidade de campos fica à seu critério.</a:t>
            </a:r>
          </a:p>
          <a:p>
            <a:pPr algn="ctr" rtl="0"/>
            <a:r>
              <a:rPr lang="pt-BR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Deve conter um botão para efetuar o cadastro.</a:t>
            </a:r>
          </a:p>
          <a:p>
            <a:pPr algn="ctr" rtl="0"/>
            <a:endParaRPr lang="pt-BR" dirty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  <a:p>
            <a:pPr algn="ctr" rtl="0"/>
            <a:r>
              <a:rPr lang="pt-BR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Dica: Utilize a aba </a:t>
            </a:r>
            <a:r>
              <a:rPr lang="pt-BR" i="1" dirty="0" err="1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Forms</a:t>
            </a:r>
            <a:r>
              <a:rPr lang="pt-BR" i="1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 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01/05/2022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Exercício Proposto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pt-BR" smtClean="0"/>
              <a:pPr rtl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1_TF33781529_Win32" id="{C3DAB577-92D2-4719-BF7E-504298245498}" vid="{D4BADFE5-FA93-4F42-92F2-C4E6AFFA7BD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715F8B653464CB0F6388EDF35EE93" ma:contentTypeVersion="10" ma:contentTypeDescription="Create a new document." ma:contentTypeScope="" ma:versionID="1fc011589441c31bbb5f3e3c85af4d79">
  <xsd:schema xmlns:xsd="http://www.w3.org/2001/XMLSchema" xmlns:xs="http://www.w3.org/2001/XMLSchema" xmlns:p="http://schemas.microsoft.com/office/2006/metadata/properties" xmlns:ns3="05bcd4a4-284d-42b7-8806-f66ca35ce9b6" xmlns:ns4="e94e2857-3b12-49b0-8c7a-748ce5cd531f" targetNamespace="http://schemas.microsoft.com/office/2006/metadata/properties" ma:root="true" ma:fieldsID="fd72a6d298c554eef7053cd7a70576ce" ns3:_="" ns4:_="">
    <xsd:import namespace="05bcd4a4-284d-42b7-8806-f66ca35ce9b6"/>
    <xsd:import namespace="e94e2857-3b12-49b0-8c7a-748ce5cd531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bcd4a4-284d-42b7-8806-f66ca35ce9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e2857-3b12-49b0-8c7a-748ce5cd53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94e2857-3b12-49b0-8c7a-748ce5cd531f"/>
    <ds:schemaRef ds:uri="http://www.w3.org/XML/1998/namespace"/>
    <ds:schemaRef ds:uri="05bcd4a4-284d-42b7-8806-f66ca35ce9b6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7D9F27B-68DE-4FB1-A9EE-88F259BDF0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bcd4a4-284d-42b7-8806-f66ca35ce9b6"/>
    <ds:schemaRef ds:uri="e94e2857-3b12-49b0-8c7a-748ce5cd53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744</TotalTime>
  <Words>1892</Words>
  <Application>Microsoft Office PowerPoint</Application>
  <PresentationFormat>Widescreen</PresentationFormat>
  <Paragraphs>333</Paragraphs>
  <Slides>36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 Beyond Sky</vt:lpstr>
      <vt:lpstr>Arial</vt:lpstr>
      <vt:lpstr>Bierstadt</vt:lpstr>
      <vt:lpstr>Calibri</vt:lpstr>
      <vt:lpstr>Courier New</vt:lpstr>
      <vt:lpstr>Haettenschweiler</vt:lpstr>
      <vt:lpstr>Kunstler Script</vt:lpstr>
      <vt:lpstr>Palace Script MT</vt:lpstr>
      <vt:lpstr>Posterama</vt:lpstr>
      <vt:lpstr>Tema do Office</vt:lpstr>
      <vt:lpstr>Mini-curso</vt:lpstr>
      <vt:lpstr>bOOTSTRAP</vt:lpstr>
      <vt:lpstr>Framework</vt:lpstr>
      <vt:lpstr>prática do Bootstrap</vt:lpstr>
      <vt:lpstr>bOOTSTRAP</vt:lpstr>
      <vt:lpstr>Bootstrap</vt:lpstr>
      <vt:lpstr>Apresentação do PowerPoint</vt:lpstr>
      <vt:lpstr>Utilizando o bOOTSTRAP</vt:lpstr>
      <vt:lpstr>  Exercício Proposto</vt:lpstr>
      <vt:lpstr>Resultado</vt:lpstr>
      <vt:lpstr>Editando o Bootstrap</vt:lpstr>
      <vt:lpstr>A Linguagem PHP </vt:lpstr>
      <vt:lpstr>Introdução e características  do php</vt:lpstr>
      <vt:lpstr>Integrando com html</vt:lpstr>
      <vt:lpstr>Integrando com html</vt:lpstr>
      <vt:lpstr>Integrando com html</vt:lpstr>
      <vt:lpstr>Integrando com html</vt:lpstr>
      <vt:lpstr>Comandos Práticos com PHP</vt:lpstr>
      <vt:lpstr>Comandos Práticos com PHP</vt:lpstr>
      <vt:lpstr>Efetuar cálculos no php</vt:lpstr>
      <vt:lpstr>Efetuar cálculos no php</vt:lpstr>
      <vt:lpstr>Efetuar cálculos no php - bônus</vt:lpstr>
      <vt:lpstr>Concatenação</vt:lpstr>
      <vt:lpstr>Concatenação</vt:lpstr>
      <vt:lpstr>Comandos de Decisão</vt:lpstr>
      <vt:lpstr>Comandos de Decisão</vt:lpstr>
      <vt:lpstr>Comandos de Decisão</vt:lpstr>
      <vt:lpstr>Comandos de Decisão</vt:lpstr>
      <vt:lpstr>ESTRUTURAS DE rEPETIÇÃO</vt:lpstr>
      <vt:lpstr>ESTRUTURAS DE rEPETIÇÃo</vt:lpstr>
      <vt:lpstr>ESTRUTURAS DE rEPETIÇÃo</vt:lpstr>
      <vt:lpstr>Exercício proposto</vt:lpstr>
      <vt:lpstr>Resultado</vt:lpstr>
      <vt:lpstr>Exercício final</vt:lpstr>
      <vt:lpstr>Resultado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Mini-curso</dc:title>
  <dc:creator>ERIK ROSSI DA SILVA</dc:creator>
  <cp:lastModifiedBy>Usuário do Windows</cp:lastModifiedBy>
  <cp:revision>4</cp:revision>
  <dcterms:created xsi:type="dcterms:W3CDTF">2022-04-30T23:13:10Z</dcterms:created>
  <dcterms:modified xsi:type="dcterms:W3CDTF">2022-05-09T13:25:42Z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0x010100065715F8B653464CB0F6388EDF35EE93</vt:lpwstr>
  </property>
</Properties>
</file>